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7" r:id="rId2"/>
    <p:sldId id="258" r:id="rId3"/>
    <p:sldId id="259" r:id="rId4"/>
    <p:sldId id="272" r:id="rId5"/>
    <p:sldId id="260" r:id="rId6"/>
    <p:sldId id="261" r:id="rId7"/>
    <p:sldId id="262" r:id="rId8"/>
    <p:sldId id="263" r:id="rId9"/>
    <p:sldId id="264" r:id="rId10"/>
    <p:sldId id="265" r:id="rId11"/>
    <p:sldId id="266" r:id="rId12"/>
    <p:sldId id="267" r:id="rId13"/>
    <p:sldId id="268" r:id="rId14"/>
    <p:sldId id="269" r:id="rId15"/>
    <p:sldId id="270" r:id="rId16"/>
    <p:sldId id="271" r:id="rId17"/>
    <p:sldId id="390" r:id="rId18"/>
    <p:sldId id="283" r:id="rId19"/>
    <p:sldId id="293" r:id="rId20"/>
    <p:sldId id="395" r:id="rId21"/>
    <p:sldId id="363" r:id="rId22"/>
    <p:sldId id="286" r:id="rId23"/>
    <p:sldId id="287" r:id="rId24"/>
    <p:sldId id="288" r:id="rId25"/>
    <p:sldId id="289" r:id="rId26"/>
    <p:sldId id="290" r:id="rId27"/>
    <p:sldId id="291" r:id="rId28"/>
    <p:sldId id="292" r:id="rId29"/>
    <p:sldId id="294" r:id="rId30"/>
    <p:sldId id="371" r:id="rId31"/>
    <p:sldId id="372" r:id="rId32"/>
    <p:sldId id="295" r:id="rId33"/>
    <p:sldId id="297" r:id="rId34"/>
    <p:sldId id="298" r:id="rId35"/>
    <p:sldId id="296" r:id="rId36"/>
    <p:sldId id="300" r:id="rId37"/>
    <p:sldId id="299" r:id="rId38"/>
    <p:sldId id="301" r:id="rId39"/>
    <p:sldId id="302" r:id="rId40"/>
    <p:sldId id="303" r:id="rId41"/>
    <p:sldId id="304" r:id="rId42"/>
    <p:sldId id="305" r:id="rId43"/>
    <p:sldId id="306" r:id="rId44"/>
    <p:sldId id="370" r:id="rId45"/>
    <p:sldId id="307" r:id="rId46"/>
    <p:sldId id="308" r:id="rId47"/>
    <p:sldId id="309" r:id="rId48"/>
    <p:sldId id="311" r:id="rId49"/>
    <p:sldId id="312" r:id="rId50"/>
    <p:sldId id="313" r:id="rId51"/>
    <p:sldId id="314" r:id="rId52"/>
    <p:sldId id="315" r:id="rId53"/>
    <p:sldId id="316" r:id="rId54"/>
    <p:sldId id="317" r:id="rId55"/>
    <p:sldId id="318" r:id="rId56"/>
    <p:sldId id="320" r:id="rId57"/>
    <p:sldId id="319"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73" r:id="rId71"/>
    <p:sldId id="339" r:id="rId72"/>
    <p:sldId id="342" r:id="rId73"/>
    <p:sldId id="343" r:id="rId74"/>
    <p:sldId id="374" r:id="rId75"/>
    <p:sldId id="333" r:id="rId76"/>
    <p:sldId id="334" r:id="rId77"/>
    <p:sldId id="335" r:id="rId78"/>
    <p:sldId id="391" r:id="rId79"/>
    <p:sldId id="392" r:id="rId80"/>
    <p:sldId id="393" r:id="rId81"/>
    <p:sldId id="394" r:id="rId82"/>
    <p:sldId id="337" r:id="rId83"/>
    <p:sldId id="338" r:id="rId84"/>
    <p:sldId id="340" r:id="rId85"/>
    <p:sldId id="341" r:id="rId86"/>
    <p:sldId id="344" r:id="rId87"/>
    <p:sldId id="345" r:id="rId88"/>
    <p:sldId id="346" r:id="rId89"/>
    <p:sldId id="347" r:id="rId90"/>
    <p:sldId id="348" r:id="rId91"/>
    <p:sldId id="349" r:id="rId92"/>
    <p:sldId id="350" r:id="rId93"/>
    <p:sldId id="351" r:id="rId94"/>
    <p:sldId id="352" r:id="rId95"/>
    <p:sldId id="353" r:id="rId96"/>
    <p:sldId id="354" r:id="rId97"/>
    <p:sldId id="364" r:id="rId98"/>
    <p:sldId id="365" r:id="rId99"/>
    <p:sldId id="366" r:id="rId100"/>
    <p:sldId id="367" r:id="rId101"/>
    <p:sldId id="368" r:id="rId102"/>
    <p:sldId id="396" r:id="rId103"/>
    <p:sldId id="397" r:id="rId104"/>
    <p:sldId id="369" r:id="rId105"/>
    <p:sldId id="356" r:id="rId106"/>
    <p:sldId id="357" r:id="rId107"/>
    <p:sldId id="358" r:id="rId108"/>
    <p:sldId id="360" r:id="rId109"/>
    <p:sldId id="359" r:id="rId110"/>
    <p:sldId id="361"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280" autoAdjust="0"/>
  </p:normalViewPr>
  <p:slideViewPr>
    <p:cSldViewPr snapToGrid="0">
      <p:cViewPr varScale="1">
        <p:scale>
          <a:sx n="67" d="100"/>
          <a:sy n="67" d="100"/>
        </p:scale>
        <p:origin x="45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 Ganesan" userId="783950ef343d668c" providerId="LiveId" clId="{CCE3A3DF-49BF-4E08-9CCE-E0EF4A19DB45}"/>
    <pc:docChg chg="custSel modSld">
      <pc:chgData name="Uma Ganesan" userId="783950ef343d668c" providerId="LiveId" clId="{CCE3A3DF-49BF-4E08-9CCE-E0EF4A19DB45}" dt="2021-07-25T09:52:39.812" v="53" actId="1076"/>
      <pc:docMkLst>
        <pc:docMk/>
      </pc:docMkLst>
      <pc:sldChg chg="addSp delSp modSp mod">
        <pc:chgData name="Uma Ganesan" userId="783950ef343d668c" providerId="LiveId" clId="{CCE3A3DF-49BF-4E08-9CCE-E0EF4A19DB45}" dt="2021-07-25T09:36:43.069" v="28" actId="20577"/>
        <pc:sldMkLst>
          <pc:docMk/>
          <pc:sldMk cId="1532004917" sldId="257"/>
        </pc:sldMkLst>
        <pc:spChg chg="add mod">
          <ac:chgData name="Uma Ganesan" userId="783950ef343d668c" providerId="LiveId" clId="{CCE3A3DF-49BF-4E08-9CCE-E0EF4A19DB45}" dt="2021-07-25T09:36:43.069" v="28" actId="20577"/>
          <ac:spMkLst>
            <pc:docMk/>
            <pc:sldMk cId="1532004917" sldId="257"/>
            <ac:spMk id="3" creationId="{55EBEF9D-A03B-4760-8FD5-C37715FCDF8E}"/>
          </ac:spMkLst>
        </pc:spChg>
        <pc:spChg chg="del mod">
          <ac:chgData name="Uma Ganesan" userId="783950ef343d668c" providerId="LiveId" clId="{CCE3A3DF-49BF-4E08-9CCE-E0EF4A19DB45}" dt="2021-07-25T09:35:37.389" v="10" actId="478"/>
          <ac:spMkLst>
            <pc:docMk/>
            <pc:sldMk cId="1532004917" sldId="257"/>
            <ac:spMk id="5" creationId="{00000000-0000-0000-0000-000000000000}"/>
          </ac:spMkLst>
        </pc:spChg>
        <pc:spChg chg="add mod">
          <ac:chgData name="Uma Ganesan" userId="783950ef343d668c" providerId="LiveId" clId="{CCE3A3DF-49BF-4E08-9CCE-E0EF4A19DB45}" dt="2021-07-25T09:36:39.073" v="25" actId="403"/>
          <ac:spMkLst>
            <pc:docMk/>
            <pc:sldMk cId="1532004917" sldId="257"/>
            <ac:spMk id="6" creationId="{61EC32B3-2FA5-4D96-AB68-DA328C99A47B}"/>
          </ac:spMkLst>
        </pc:spChg>
      </pc:sldChg>
      <pc:sldChg chg="modSp mod">
        <pc:chgData name="Uma Ganesan" userId="783950ef343d668c" providerId="LiveId" clId="{CCE3A3DF-49BF-4E08-9CCE-E0EF4A19DB45}" dt="2021-07-25T09:44:15.410" v="43" actId="207"/>
        <pc:sldMkLst>
          <pc:docMk/>
          <pc:sldMk cId="3690544303" sldId="258"/>
        </pc:sldMkLst>
        <pc:spChg chg="mod">
          <ac:chgData name="Uma Ganesan" userId="783950ef343d668c" providerId="LiveId" clId="{CCE3A3DF-49BF-4E08-9CCE-E0EF4A19DB45}" dt="2021-07-25T09:44:15.410" v="43" actId="207"/>
          <ac:spMkLst>
            <pc:docMk/>
            <pc:sldMk cId="3690544303" sldId="258"/>
            <ac:spMk id="2" creationId="{00000000-0000-0000-0000-000000000000}"/>
          </ac:spMkLst>
        </pc:spChg>
      </pc:sldChg>
      <pc:sldChg chg="modSp mod">
        <pc:chgData name="Uma Ganesan" userId="783950ef343d668c" providerId="LiveId" clId="{CCE3A3DF-49BF-4E08-9CCE-E0EF4A19DB45}" dt="2021-07-25T09:49:08.999" v="48" actId="14100"/>
        <pc:sldMkLst>
          <pc:docMk/>
          <pc:sldMk cId="1834252635" sldId="295"/>
        </pc:sldMkLst>
        <pc:picChg chg="mod">
          <ac:chgData name="Uma Ganesan" userId="783950ef343d668c" providerId="LiveId" clId="{CCE3A3DF-49BF-4E08-9CCE-E0EF4A19DB45}" dt="2021-07-25T09:49:08.999" v="48" actId="14100"/>
          <ac:picMkLst>
            <pc:docMk/>
            <pc:sldMk cId="1834252635" sldId="295"/>
            <ac:picMk id="4" creationId="{00000000-0000-0000-0000-000000000000}"/>
          </ac:picMkLst>
        </pc:picChg>
      </pc:sldChg>
      <pc:sldChg chg="modSp mod">
        <pc:chgData name="Uma Ganesan" userId="783950ef343d668c" providerId="LiveId" clId="{CCE3A3DF-49BF-4E08-9CCE-E0EF4A19DB45}" dt="2021-07-25T09:48:56.263" v="47" actId="1076"/>
        <pc:sldMkLst>
          <pc:docMk/>
          <pc:sldMk cId="1102172816" sldId="297"/>
        </pc:sldMkLst>
        <pc:picChg chg="mod">
          <ac:chgData name="Uma Ganesan" userId="783950ef343d668c" providerId="LiveId" clId="{CCE3A3DF-49BF-4E08-9CCE-E0EF4A19DB45}" dt="2021-07-25T09:48:56.263" v="47" actId="1076"/>
          <ac:picMkLst>
            <pc:docMk/>
            <pc:sldMk cId="1102172816" sldId="297"/>
            <ac:picMk id="2" creationId="{00000000-0000-0000-0000-000000000000}"/>
          </ac:picMkLst>
        </pc:picChg>
      </pc:sldChg>
      <pc:sldChg chg="modSp mod">
        <pc:chgData name="Uma Ganesan" userId="783950ef343d668c" providerId="LiveId" clId="{CCE3A3DF-49BF-4E08-9CCE-E0EF4A19DB45}" dt="2021-07-25T09:50:15.450" v="49" actId="14100"/>
        <pc:sldMkLst>
          <pc:docMk/>
          <pc:sldMk cId="3810115246" sldId="301"/>
        </pc:sldMkLst>
        <pc:picChg chg="mod">
          <ac:chgData name="Uma Ganesan" userId="783950ef343d668c" providerId="LiveId" clId="{CCE3A3DF-49BF-4E08-9CCE-E0EF4A19DB45}" dt="2021-07-25T09:50:15.450" v="49" actId="14100"/>
          <ac:picMkLst>
            <pc:docMk/>
            <pc:sldMk cId="3810115246" sldId="301"/>
            <ac:picMk id="4" creationId="{00000000-0000-0000-0000-000000000000}"/>
          </ac:picMkLst>
        </pc:picChg>
      </pc:sldChg>
      <pc:sldChg chg="modSp mod">
        <pc:chgData name="Uma Ganesan" userId="783950ef343d668c" providerId="LiveId" clId="{CCE3A3DF-49BF-4E08-9CCE-E0EF4A19DB45}" dt="2021-07-25T09:52:39.812" v="53" actId="1076"/>
        <pc:sldMkLst>
          <pc:docMk/>
          <pc:sldMk cId="739817150" sldId="374"/>
        </pc:sldMkLst>
        <pc:picChg chg="mod">
          <ac:chgData name="Uma Ganesan" userId="783950ef343d668c" providerId="LiveId" clId="{CCE3A3DF-49BF-4E08-9CCE-E0EF4A19DB45}" dt="2021-07-25T09:52:33.671" v="51" actId="1076"/>
          <ac:picMkLst>
            <pc:docMk/>
            <pc:sldMk cId="739817150" sldId="374"/>
            <ac:picMk id="4" creationId="{00000000-0000-0000-0000-000000000000}"/>
          </ac:picMkLst>
        </pc:picChg>
        <pc:picChg chg="mod">
          <ac:chgData name="Uma Ganesan" userId="783950ef343d668c" providerId="LiveId" clId="{CCE3A3DF-49BF-4E08-9CCE-E0EF4A19DB45}" dt="2021-07-25T09:52:39.812" v="53" actId="1076"/>
          <ac:picMkLst>
            <pc:docMk/>
            <pc:sldMk cId="739817150" sldId="374"/>
            <ac:picMk id="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EAA41-AA9D-4527-8BA5-9ECA3AEF3F75}" type="datetimeFigureOut">
              <a:rPr lang="en-IN" smtClean="0"/>
              <a:t>25-07-2021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A4B77-8F1B-4B57-8E83-DD31BCDFC851}" type="slidenum">
              <a:rPr lang="en-IN" smtClean="0"/>
              <a:t>‹#›</a:t>
            </a:fld>
            <a:endParaRPr lang="en-IN"/>
          </a:p>
        </p:txBody>
      </p:sp>
    </p:spTree>
    <p:extLst>
      <p:ext uri="{BB962C8B-B14F-4D97-AF65-F5344CB8AC3E}">
        <p14:creationId xmlns:p14="http://schemas.microsoft.com/office/powerpoint/2010/main" val="143408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a:t>
            </a:fld>
            <a:endParaRPr lang="en-US" altLang="ja-JP" dirty="0"/>
          </a:p>
        </p:txBody>
      </p:sp>
    </p:spTree>
    <p:extLst>
      <p:ext uri="{BB962C8B-B14F-4D97-AF65-F5344CB8AC3E}">
        <p14:creationId xmlns:p14="http://schemas.microsoft.com/office/powerpoint/2010/main" val="720866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t>
            </a:r>
            <a:r>
              <a:rPr lang="en-IN" sz="1200" b="0" i="0" u="none" strike="noStrike" kern="1200" baseline="0" dirty="0">
                <a:solidFill>
                  <a:schemeClr val="tx1"/>
                </a:solidFill>
                <a:latin typeface="+mn-lt"/>
                <a:ea typeface="+mn-ea"/>
                <a:cs typeface="+mn-cs"/>
              </a:rPr>
              <a:t>For each attribute associated with an entity set, we must identify a </a:t>
            </a:r>
            <a:r>
              <a:rPr lang="en-IN" sz="1200" b="1" i="0" u="none" strike="noStrike" kern="1200" baseline="0" dirty="0">
                <a:solidFill>
                  <a:schemeClr val="tx1"/>
                </a:solidFill>
                <a:latin typeface="+mn-lt"/>
                <a:ea typeface="+mn-ea"/>
                <a:cs typeface="+mn-cs"/>
              </a:rPr>
              <a:t>domain </a:t>
            </a:r>
            <a:r>
              <a:rPr lang="en-IN" sz="1200" b="0" i="0" u="none" strike="noStrike" kern="1200" baseline="0" dirty="0">
                <a:solidFill>
                  <a:schemeClr val="tx1"/>
                </a:solidFill>
                <a:latin typeface="+mn-lt"/>
                <a:ea typeface="+mn-ea"/>
                <a:cs typeface="+mn-cs"/>
              </a:rPr>
              <a:t>of possible</a:t>
            </a:r>
          </a:p>
          <a:p>
            <a:r>
              <a:rPr lang="en-IN" sz="1200" b="0" i="0" u="none" strike="noStrike" kern="1200" baseline="0" dirty="0">
                <a:solidFill>
                  <a:schemeClr val="tx1"/>
                </a:solidFill>
                <a:latin typeface="+mn-lt"/>
                <a:ea typeface="+mn-ea"/>
                <a:cs typeface="+mn-cs"/>
              </a:rPr>
              <a:t>values. For example, the domain associated with the attribute </a:t>
            </a:r>
            <a:r>
              <a:rPr lang="en-IN" sz="1200" b="0" i="1" u="none" strike="noStrike" kern="1200" baseline="0" dirty="0">
                <a:solidFill>
                  <a:schemeClr val="tx1"/>
                </a:solidFill>
                <a:latin typeface="+mn-lt"/>
                <a:ea typeface="+mn-ea"/>
                <a:cs typeface="+mn-cs"/>
              </a:rPr>
              <a:t>name </a:t>
            </a:r>
            <a:r>
              <a:rPr lang="en-IN" sz="1200" b="0" i="0" u="none" strike="noStrike" kern="1200" baseline="0" dirty="0">
                <a:solidFill>
                  <a:schemeClr val="tx1"/>
                </a:solidFill>
                <a:latin typeface="+mn-lt"/>
                <a:ea typeface="+mn-ea"/>
                <a:cs typeface="+mn-cs"/>
              </a:rPr>
              <a:t>of Employees</a:t>
            </a:r>
          </a:p>
          <a:p>
            <a:r>
              <a:rPr lang="en-IN" sz="1200" b="0" i="0" u="none" strike="noStrike" kern="1200" baseline="0">
                <a:solidFill>
                  <a:schemeClr val="tx1"/>
                </a:solidFill>
                <a:latin typeface="+mn-lt"/>
                <a:ea typeface="+mn-ea"/>
                <a:cs typeface="+mn-cs"/>
              </a:rPr>
              <a:t>might be the set of 20-character strings.</a:t>
            </a:r>
            <a:endParaRPr lang="en-IN"/>
          </a:p>
        </p:txBody>
      </p:sp>
      <p:sp>
        <p:nvSpPr>
          <p:cNvPr id="4" name="Slide Number Placeholder 3"/>
          <p:cNvSpPr>
            <a:spLocks noGrp="1"/>
          </p:cNvSpPr>
          <p:nvPr>
            <p:ph type="sldNum" sz="quarter" idx="10"/>
          </p:nvPr>
        </p:nvSpPr>
        <p:spPr/>
        <p:txBody>
          <a:bodyPr/>
          <a:lstStyle/>
          <a:p>
            <a:fld id="{E0EA4B77-8F1B-4B57-8E83-DD31BCDFC851}" type="slidenum">
              <a:rPr lang="en-IN" smtClean="0"/>
              <a:t>19</a:t>
            </a:fld>
            <a:endParaRPr lang="en-IN"/>
          </a:p>
        </p:txBody>
      </p:sp>
    </p:spTree>
    <p:extLst>
      <p:ext uri="{BB962C8B-B14F-4D97-AF65-F5344CB8AC3E}">
        <p14:creationId xmlns:p14="http://schemas.microsoft.com/office/powerpoint/2010/main" val="3767851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30</a:t>
            </a:fld>
            <a:endParaRPr lang="en-IN"/>
          </a:p>
        </p:txBody>
      </p:sp>
    </p:spTree>
    <p:extLst>
      <p:ext uri="{BB962C8B-B14F-4D97-AF65-F5344CB8AC3E}">
        <p14:creationId xmlns:p14="http://schemas.microsoft.com/office/powerpoint/2010/main" val="3822631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67</a:t>
            </a:fld>
            <a:endParaRPr lang="en-IN"/>
          </a:p>
        </p:txBody>
      </p:sp>
    </p:spTree>
    <p:extLst>
      <p:ext uri="{BB962C8B-B14F-4D97-AF65-F5344CB8AC3E}">
        <p14:creationId xmlns:p14="http://schemas.microsoft.com/office/powerpoint/2010/main" val="2698904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68</a:t>
            </a:fld>
            <a:endParaRPr lang="en-IN"/>
          </a:p>
        </p:txBody>
      </p:sp>
    </p:spTree>
    <p:extLst>
      <p:ext uri="{BB962C8B-B14F-4D97-AF65-F5344CB8AC3E}">
        <p14:creationId xmlns:p14="http://schemas.microsoft.com/office/powerpoint/2010/main" val="1057756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69</a:t>
            </a:fld>
            <a:endParaRPr lang="en-IN"/>
          </a:p>
        </p:txBody>
      </p:sp>
    </p:spTree>
    <p:extLst>
      <p:ext uri="{BB962C8B-B14F-4D97-AF65-F5344CB8AC3E}">
        <p14:creationId xmlns:p14="http://schemas.microsoft.com/office/powerpoint/2010/main" val="920698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71</a:t>
            </a:fld>
            <a:endParaRPr lang="en-IN"/>
          </a:p>
        </p:txBody>
      </p:sp>
    </p:spTree>
    <p:extLst>
      <p:ext uri="{BB962C8B-B14F-4D97-AF65-F5344CB8AC3E}">
        <p14:creationId xmlns:p14="http://schemas.microsoft.com/office/powerpoint/2010/main" val="2837509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72</a:t>
            </a:fld>
            <a:endParaRPr lang="en-IN"/>
          </a:p>
        </p:txBody>
      </p:sp>
    </p:spTree>
    <p:extLst>
      <p:ext uri="{BB962C8B-B14F-4D97-AF65-F5344CB8AC3E}">
        <p14:creationId xmlns:p14="http://schemas.microsoft.com/office/powerpoint/2010/main" val="3698289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73</a:t>
            </a:fld>
            <a:endParaRPr lang="en-IN"/>
          </a:p>
        </p:txBody>
      </p:sp>
    </p:spTree>
    <p:extLst>
      <p:ext uri="{BB962C8B-B14F-4D97-AF65-F5344CB8AC3E}">
        <p14:creationId xmlns:p14="http://schemas.microsoft.com/office/powerpoint/2010/main" val="2046911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Identify all the relevant entities in a given system and determine the relationships among these entities.</a:t>
            </a:r>
          </a:p>
          <a:p>
            <a:r>
              <a:rPr lang="en-IN" dirty="0"/>
              <a:t>2.</a:t>
            </a:r>
            <a:r>
              <a:rPr lang="en-IN" baseline="0" dirty="0"/>
              <a:t> </a:t>
            </a:r>
            <a:r>
              <a:rPr lang="en-IN" dirty="0"/>
              <a:t>An entity should appear only once in a particular diagram.</a:t>
            </a:r>
          </a:p>
          <a:p>
            <a:r>
              <a:rPr lang="en-IN" dirty="0"/>
              <a:t>3. Provide a precise and appropriate name for each entity, attribute, and relationship in the diagram. Terms that are simple and familiar always beats vague, technical-sounding words. In naming entities, remember to use singular nouns. However, adjectives may be used to distinguish entities belonging to the same class (part-time employee and full time employee, for example). Meanwhile attribute names must be meaningful, unique, system-independent, and easily understandable.</a:t>
            </a:r>
          </a:p>
          <a:p>
            <a:r>
              <a:rPr lang="en-IN" dirty="0"/>
              <a:t>4. Remove vague, redundant or unnecessary relationships between entities.</a:t>
            </a:r>
          </a:p>
          <a:p>
            <a:r>
              <a:rPr lang="en-IN" dirty="0"/>
              <a:t>5. Never connect a relationship to another relationship.</a:t>
            </a:r>
          </a:p>
          <a:p>
            <a:r>
              <a:rPr lang="en-IN" dirty="0"/>
              <a:t>6. Make effective use of </a:t>
            </a:r>
            <a:r>
              <a:rPr lang="en-IN" dirty="0" err="1"/>
              <a:t>colors</a:t>
            </a:r>
            <a:r>
              <a:rPr lang="en-IN" dirty="0"/>
              <a:t>. You can use </a:t>
            </a:r>
            <a:r>
              <a:rPr lang="en-IN" dirty="0" err="1"/>
              <a:t>colors</a:t>
            </a:r>
            <a:r>
              <a:rPr lang="en-IN" dirty="0"/>
              <a:t> to classify similar entities or to highlight key areas in your diagrams.</a:t>
            </a:r>
          </a:p>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75</a:t>
            </a:fld>
            <a:endParaRPr lang="en-IN"/>
          </a:p>
        </p:txBody>
      </p:sp>
    </p:spTree>
    <p:extLst>
      <p:ext uri="{BB962C8B-B14F-4D97-AF65-F5344CB8AC3E}">
        <p14:creationId xmlns:p14="http://schemas.microsoft.com/office/powerpoint/2010/main" val="2305766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Identify all the relevant entities in a given system and determine the relationships among these entities.</a:t>
            </a:r>
          </a:p>
          <a:p>
            <a:r>
              <a:rPr lang="en-IN" dirty="0"/>
              <a:t>2.</a:t>
            </a:r>
            <a:r>
              <a:rPr lang="en-IN" baseline="0" dirty="0"/>
              <a:t> </a:t>
            </a:r>
            <a:r>
              <a:rPr lang="en-IN" dirty="0"/>
              <a:t>An entity should appear only once in a particular diagram.</a:t>
            </a:r>
          </a:p>
          <a:p>
            <a:r>
              <a:rPr lang="en-IN" dirty="0"/>
              <a:t>3. Provide a precise and appropriate name for each entity, attribute, and relationship in the diagram. Terms that are simple and familiar always beats vague, technical-sounding words. In naming entities, remember to use singular nouns. However, adjectives may be used to distinguish entities belonging to the same class (part-time employee and full time employee, for example). Meanwhile attribute names must be meaningful, unique, system-independent, and easily understandable.</a:t>
            </a:r>
          </a:p>
          <a:p>
            <a:r>
              <a:rPr lang="en-IN" dirty="0"/>
              <a:t>4. Remove vague, redundant or unnecessary relationships between entities.</a:t>
            </a:r>
          </a:p>
          <a:p>
            <a:r>
              <a:rPr lang="en-IN" dirty="0"/>
              <a:t>5. Never connect a relationship to another relationship.</a:t>
            </a:r>
          </a:p>
          <a:p>
            <a:r>
              <a:rPr lang="en-IN" dirty="0"/>
              <a:t>6. Make effective use of </a:t>
            </a:r>
            <a:r>
              <a:rPr lang="en-IN" dirty="0" err="1"/>
              <a:t>colors</a:t>
            </a:r>
            <a:r>
              <a:rPr lang="en-IN" dirty="0"/>
              <a:t>. You can use </a:t>
            </a:r>
            <a:r>
              <a:rPr lang="en-IN" dirty="0" err="1"/>
              <a:t>colors</a:t>
            </a:r>
            <a:r>
              <a:rPr lang="en-IN" dirty="0"/>
              <a:t> to classify similar entities or to highlight key areas in your diagrams.</a:t>
            </a:r>
          </a:p>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76</a:t>
            </a:fld>
            <a:endParaRPr lang="en-IN"/>
          </a:p>
        </p:txBody>
      </p:sp>
    </p:spTree>
    <p:extLst>
      <p:ext uri="{BB962C8B-B14F-4D97-AF65-F5344CB8AC3E}">
        <p14:creationId xmlns:p14="http://schemas.microsoft.com/office/powerpoint/2010/main" val="3034550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2</a:t>
            </a:fld>
            <a:endParaRPr lang="en-US" altLang="ja-JP" dirty="0"/>
          </a:p>
        </p:txBody>
      </p:sp>
    </p:spTree>
    <p:extLst>
      <p:ext uri="{BB962C8B-B14F-4D97-AF65-F5344CB8AC3E}">
        <p14:creationId xmlns:p14="http://schemas.microsoft.com/office/powerpoint/2010/main" val="271974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Identify all the relevant entities in a given system and determine the relationships among these entities.</a:t>
            </a:r>
          </a:p>
          <a:p>
            <a:r>
              <a:rPr lang="en-IN" dirty="0"/>
              <a:t>2.</a:t>
            </a:r>
            <a:r>
              <a:rPr lang="en-IN" baseline="0" dirty="0"/>
              <a:t> </a:t>
            </a:r>
            <a:r>
              <a:rPr lang="en-IN" dirty="0"/>
              <a:t>An entity should appear only once in a particular diagram.</a:t>
            </a:r>
          </a:p>
          <a:p>
            <a:r>
              <a:rPr lang="en-IN" dirty="0"/>
              <a:t>3. Provide a precise and appropriate name for each entity, attribute, and relationship in the diagram. Terms that are simple and familiar always beats vague, technical-sounding words. In naming entities, remember to use singular nouns. However, adjectives may be used to distinguish entities belonging to the same class (part-time employee and full time employee, for example). Meanwhile attribute names must be meaningful, unique, system-independent, and easily understandable.</a:t>
            </a:r>
          </a:p>
          <a:p>
            <a:r>
              <a:rPr lang="en-IN" dirty="0"/>
              <a:t>4. Remove vague, redundant or unnecessary relationships between entities.</a:t>
            </a:r>
          </a:p>
          <a:p>
            <a:r>
              <a:rPr lang="en-IN" dirty="0"/>
              <a:t>5. Never connect a relationship to another relationship.</a:t>
            </a:r>
          </a:p>
          <a:p>
            <a:r>
              <a:rPr lang="en-IN" dirty="0"/>
              <a:t>6. Make effective use of </a:t>
            </a:r>
            <a:r>
              <a:rPr lang="en-IN" dirty="0" err="1"/>
              <a:t>colors</a:t>
            </a:r>
            <a:r>
              <a:rPr lang="en-IN" dirty="0"/>
              <a:t>. You can use </a:t>
            </a:r>
            <a:r>
              <a:rPr lang="en-IN" dirty="0" err="1"/>
              <a:t>colors</a:t>
            </a:r>
            <a:r>
              <a:rPr lang="en-IN" dirty="0"/>
              <a:t> to classify similar entities or to highlight key areas in your diagrams.</a:t>
            </a:r>
          </a:p>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77</a:t>
            </a:fld>
            <a:endParaRPr lang="en-IN"/>
          </a:p>
        </p:txBody>
      </p:sp>
    </p:spTree>
    <p:extLst>
      <p:ext uri="{BB962C8B-B14F-4D97-AF65-F5344CB8AC3E}">
        <p14:creationId xmlns:p14="http://schemas.microsoft.com/office/powerpoint/2010/main" val="3053397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82</a:t>
            </a:fld>
            <a:endParaRPr lang="en-IN"/>
          </a:p>
        </p:txBody>
      </p:sp>
    </p:spTree>
    <p:extLst>
      <p:ext uri="{BB962C8B-B14F-4D97-AF65-F5344CB8AC3E}">
        <p14:creationId xmlns:p14="http://schemas.microsoft.com/office/powerpoint/2010/main" val="4247006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83</a:t>
            </a:fld>
            <a:endParaRPr lang="en-IN"/>
          </a:p>
        </p:txBody>
      </p:sp>
    </p:spTree>
    <p:extLst>
      <p:ext uri="{BB962C8B-B14F-4D97-AF65-F5344CB8AC3E}">
        <p14:creationId xmlns:p14="http://schemas.microsoft.com/office/powerpoint/2010/main" val="3000253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84</a:t>
            </a:fld>
            <a:endParaRPr lang="en-IN"/>
          </a:p>
        </p:txBody>
      </p:sp>
    </p:spTree>
    <p:extLst>
      <p:ext uri="{BB962C8B-B14F-4D97-AF65-F5344CB8AC3E}">
        <p14:creationId xmlns:p14="http://schemas.microsoft.com/office/powerpoint/2010/main" val="364811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85</a:t>
            </a:fld>
            <a:endParaRPr lang="en-IN"/>
          </a:p>
        </p:txBody>
      </p:sp>
    </p:spTree>
    <p:extLst>
      <p:ext uri="{BB962C8B-B14F-4D97-AF65-F5344CB8AC3E}">
        <p14:creationId xmlns:p14="http://schemas.microsoft.com/office/powerpoint/2010/main" val="3558128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86</a:t>
            </a:fld>
            <a:endParaRPr lang="en-IN"/>
          </a:p>
        </p:txBody>
      </p:sp>
    </p:spTree>
    <p:extLst>
      <p:ext uri="{BB962C8B-B14F-4D97-AF65-F5344CB8AC3E}">
        <p14:creationId xmlns:p14="http://schemas.microsoft.com/office/powerpoint/2010/main" val="3613183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87</a:t>
            </a:fld>
            <a:endParaRPr lang="en-IN"/>
          </a:p>
        </p:txBody>
      </p:sp>
    </p:spTree>
    <p:extLst>
      <p:ext uri="{BB962C8B-B14F-4D97-AF65-F5344CB8AC3E}">
        <p14:creationId xmlns:p14="http://schemas.microsoft.com/office/powerpoint/2010/main" val="2464796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88</a:t>
            </a:fld>
            <a:endParaRPr lang="en-IN"/>
          </a:p>
        </p:txBody>
      </p:sp>
    </p:spTree>
    <p:extLst>
      <p:ext uri="{BB962C8B-B14F-4D97-AF65-F5344CB8AC3E}">
        <p14:creationId xmlns:p14="http://schemas.microsoft.com/office/powerpoint/2010/main" val="2586591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89</a:t>
            </a:fld>
            <a:endParaRPr lang="en-IN"/>
          </a:p>
        </p:txBody>
      </p:sp>
    </p:spTree>
    <p:extLst>
      <p:ext uri="{BB962C8B-B14F-4D97-AF65-F5344CB8AC3E}">
        <p14:creationId xmlns:p14="http://schemas.microsoft.com/office/powerpoint/2010/main" val="2037688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90</a:t>
            </a:fld>
            <a:endParaRPr lang="en-IN"/>
          </a:p>
        </p:txBody>
      </p:sp>
    </p:spTree>
    <p:extLst>
      <p:ext uri="{BB962C8B-B14F-4D97-AF65-F5344CB8AC3E}">
        <p14:creationId xmlns:p14="http://schemas.microsoft.com/office/powerpoint/2010/main" val="306737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3</a:t>
            </a:fld>
            <a:endParaRPr lang="en-US" altLang="ja-JP" dirty="0"/>
          </a:p>
        </p:txBody>
      </p:sp>
    </p:spTree>
    <p:extLst>
      <p:ext uri="{BB962C8B-B14F-4D97-AF65-F5344CB8AC3E}">
        <p14:creationId xmlns:p14="http://schemas.microsoft.com/office/powerpoint/2010/main" val="283862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91</a:t>
            </a:fld>
            <a:endParaRPr lang="en-IN"/>
          </a:p>
        </p:txBody>
      </p:sp>
    </p:spTree>
    <p:extLst>
      <p:ext uri="{BB962C8B-B14F-4D97-AF65-F5344CB8AC3E}">
        <p14:creationId xmlns:p14="http://schemas.microsoft.com/office/powerpoint/2010/main" val="365322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92</a:t>
            </a:fld>
            <a:endParaRPr lang="en-IN"/>
          </a:p>
        </p:txBody>
      </p:sp>
    </p:spTree>
    <p:extLst>
      <p:ext uri="{BB962C8B-B14F-4D97-AF65-F5344CB8AC3E}">
        <p14:creationId xmlns:p14="http://schemas.microsoft.com/office/powerpoint/2010/main" val="3509972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93</a:t>
            </a:fld>
            <a:endParaRPr lang="en-IN"/>
          </a:p>
        </p:txBody>
      </p:sp>
    </p:spTree>
    <p:extLst>
      <p:ext uri="{BB962C8B-B14F-4D97-AF65-F5344CB8AC3E}">
        <p14:creationId xmlns:p14="http://schemas.microsoft.com/office/powerpoint/2010/main" val="1276185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94</a:t>
            </a:fld>
            <a:endParaRPr lang="en-IN"/>
          </a:p>
        </p:txBody>
      </p:sp>
    </p:spTree>
    <p:extLst>
      <p:ext uri="{BB962C8B-B14F-4D97-AF65-F5344CB8AC3E}">
        <p14:creationId xmlns:p14="http://schemas.microsoft.com/office/powerpoint/2010/main" val="351843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95</a:t>
            </a:fld>
            <a:endParaRPr lang="en-IN"/>
          </a:p>
        </p:txBody>
      </p:sp>
    </p:spTree>
    <p:extLst>
      <p:ext uri="{BB962C8B-B14F-4D97-AF65-F5344CB8AC3E}">
        <p14:creationId xmlns:p14="http://schemas.microsoft.com/office/powerpoint/2010/main" val="3543875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96</a:t>
            </a:fld>
            <a:endParaRPr lang="en-IN"/>
          </a:p>
        </p:txBody>
      </p:sp>
    </p:spTree>
    <p:extLst>
      <p:ext uri="{BB962C8B-B14F-4D97-AF65-F5344CB8AC3E}">
        <p14:creationId xmlns:p14="http://schemas.microsoft.com/office/powerpoint/2010/main" val="406690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104</a:t>
            </a:fld>
            <a:endParaRPr lang="en-IN"/>
          </a:p>
        </p:txBody>
      </p:sp>
    </p:spTree>
    <p:extLst>
      <p:ext uri="{BB962C8B-B14F-4D97-AF65-F5344CB8AC3E}">
        <p14:creationId xmlns:p14="http://schemas.microsoft.com/office/powerpoint/2010/main" val="3052647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105</a:t>
            </a:fld>
            <a:endParaRPr lang="en-IN"/>
          </a:p>
        </p:txBody>
      </p:sp>
    </p:spTree>
    <p:extLst>
      <p:ext uri="{BB962C8B-B14F-4D97-AF65-F5344CB8AC3E}">
        <p14:creationId xmlns:p14="http://schemas.microsoft.com/office/powerpoint/2010/main" val="3459002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106</a:t>
            </a:fld>
            <a:endParaRPr lang="en-IN"/>
          </a:p>
        </p:txBody>
      </p:sp>
    </p:spTree>
    <p:extLst>
      <p:ext uri="{BB962C8B-B14F-4D97-AF65-F5344CB8AC3E}">
        <p14:creationId xmlns:p14="http://schemas.microsoft.com/office/powerpoint/2010/main" val="3264145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107</a:t>
            </a:fld>
            <a:endParaRPr lang="en-IN"/>
          </a:p>
        </p:txBody>
      </p:sp>
    </p:spTree>
    <p:extLst>
      <p:ext uri="{BB962C8B-B14F-4D97-AF65-F5344CB8AC3E}">
        <p14:creationId xmlns:p14="http://schemas.microsoft.com/office/powerpoint/2010/main" val="125996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Schema</a:t>
            </a:r>
            <a:r>
              <a:rPr lang="en-IN" dirty="0"/>
              <a:t> – the overall design of DB that is not expected to change frequently</a:t>
            </a:r>
          </a:p>
          <a:p>
            <a:r>
              <a:rPr lang="en-IN" dirty="0">
                <a:effectLst/>
              </a:rPr>
              <a:t>A database schema is the skeleton structure that represents the logical view of the entire database. It defines how the data is organized and how the relations among them are associated. It formulates all the constraints that are to be applied on the data.</a:t>
            </a:r>
          </a:p>
          <a:p>
            <a:endParaRPr lang="en-IN" dirty="0"/>
          </a:p>
          <a:p>
            <a:r>
              <a:rPr lang="en-IN" dirty="0"/>
              <a:t>Schema for the Big data  applications is not done up front</a:t>
            </a:r>
            <a:r>
              <a:rPr lang="en-IN" baseline="0" dirty="0"/>
              <a:t> as with non big data applications</a:t>
            </a:r>
            <a:endParaRPr lang="en-IN" dirty="0"/>
          </a:p>
          <a:p>
            <a:endParaRPr lang="en-IN" dirty="0"/>
          </a:p>
          <a:p>
            <a:r>
              <a:rPr lang="en-IN" b="1" dirty="0"/>
              <a:t>Metadata</a:t>
            </a:r>
            <a:r>
              <a:rPr lang="en-IN" dirty="0"/>
              <a:t>-</a:t>
            </a:r>
            <a:r>
              <a:rPr lang="en-IN" baseline="0" dirty="0"/>
              <a:t> data about data</a:t>
            </a:r>
          </a:p>
          <a:p>
            <a:r>
              <a:rPr lang="en-IN" b="1" baseline="0" dirty="0"/>
              <a:t>Data dictionary </a:t>
            </a:r>
            <a:r>
              <a:rPr lang="en-IN" baseline="0" dirty="0"/>
              <a:t>– A special file that stores metadata.</a:t>
            </a:r>
          </a:p>
          <a:p>
            <a:r>
              <a:rPr lang="en-IN" baseline="0" dirty="0"/>
              <a:t>Data model - </a:t>
            </a:r>
            <a:r>
              <a:rPr lang="en-IN" sz="1200" b="1" kern="1200" dirty="0">
                <a:solidFill>
                  <a:schemeClr val="tx1"/>
                </a:solidFill>
                <a:effectLst/>
                <a:latin typeface="+mn-lt"/>
                <a:ea typeface="+mn-ea"/>
                <a:cs typeface="+mn-cs"/>
              </a:rPr>
              <a:t>Data models</a:t>
            </a:r>
            <a:r>
              <a:rPr lang="en-IN" sz="1200" b="0" kern="1200" dirty="0">
                <a:solidFill>
                  <a:schemeClr val="tx1"/>
                </a:solidFill>
                <a:effectLst/>
                <a:latin typeface="+mn-lt"/>
                <a:ea typeface="+mn-ea"/>
                <a:cs typeface="+mn-cs"/>
              </a:rPr>
              <a:t> define how </a:t>
            </a:r>
            <a:r>
              <a:rPr lang="en-IN" sz="1200" b="1" kern="1200" dirty="0">
                <a:solidFill>
                  <a:schemeClr val="tx1"/>
                </a:solidFill>
                <a:effectLst/>
                <a:latin typeface="+mn-lt"/>
                <a:ea typeface="+mn-ea"/>
                <a:cs typeface="+mn-cs"/>
              </a:rPr>
              <a:t>data</a:t>
            </a:r>
            <a:r>
              <a:rPr lang="en-IN" sz="1200" b="0" kern="1200" dirty="0">
                <a:solidFill>
                  <a:schemeClr val="tx1"/>
                </a:solidFill>
                <a:effectLst/>
                <a:latin typeface="+mn-lt"/>
                <a:ea typeface="+mn-ea"/>
                <a:cs typeface="+mn-cs"/>
              </a:rPr>
              <a:t> is connected to each other and how they are processed and stored inside the system.</a:t>
            </a:r>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4</a:t>
            </a:fld>
            <a:endParaRPr lang="en-IN"/>
          </a:p>
        </p:txBody>
      </p:sp>
    </p:spTree>
    <p:extLst>
      <p:ext uri="{BB962C8B-B14F-4D97-AF65-F5344CB8AC3E}">
        <p14:creationId xmlns:p14="http://schemas.microsoft.com/office/powerpoint/2010/main" val="3931493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108</a:t>
            </a:fld>
            <a:endParaRPr lang="en-IN"/>
          </a:p>
        </p:txBody>
      </p:sp>
    </p:spTree>
    <p:extLst>
      <p:ext uri="{BB962C8B-B14F-4D97-AF65-F5344CB8AC3E}">
        <p14:creationId xmlns:p14="http://schemas.microsoft.com/office/powerpoint/2010/main" val="470248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109</a:t>
            </a:fld>
            <a:endParaRPr lang="en-IN"/>
          </a:p>
        </p:txBody>
      </p:sp>
    </p:spTree>
    <p:extLst>
      <p:ext uri="{BB962C8B-B14F-4D97-AF65-F5344CB8AC3E}">
        <p14:creationId xmlns:p14="http://schemas.microsoft.com/office/powerpoint/2010/main" val="143018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t>110</a:t>
            </a:fld>
            <a:endParaRPr lang="en-IN"/>
          </a:p>
        </p:txBody>
      </p:sp>
    </p:spTree>
    <p:extLst>
      <p:ext uri="{BB962C8B-B14F-4D97-AF65-F5344CB8AC3E}">
        <p14:creationId xmlns:p14="http://schemas.microsoft.com/office/powerpoint/2010/main" val="247398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Note that some phases are database management system independent and some are dependent. The idea is to design first the database without thinking about the actual database system - just to concentrate on the data. </a:t>
            </a:r>
          </a:p>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7</a:t>
            </a:fld>
            <a:endParaRPr lang="en-IN"/>
          </a:p>
        </p:txBody>
      </p:sp>
    </p:spTree>
    <p:extLst>
      <p:ext uri="{BB962C8B-B14F-4D97-AF65-F5344CB8AC3E}">
        <p14:creationId xmlns:p14="http://schemas.microsoft.com/office/powerpoint/2010/main" val="3974882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parallel with specifying the data requirements, it is useful to specify the known functional requirements of the application. These consist of user-defined operations that will be applied to the database (retrievals and updates). The functional requirements are used as a source of application software design. Of course some functions may produce also needs for database design.</a:t>
            </a:r>
            <a:br>
              <a:rPr lang="en-IN" dirty="0"/>
            </a:br>
            <a:endParaRPr lang="en-IN" dirty="0"/>
          </a:p>
          <a:p>
            <a:r>
              <a:rPr lang="en-IN" dirty="0"/>
              <a:t>1. </a:t>
            </a:r>
            <a:r>
              <a:rPr lang="en-IN" sz="1200" dirty="0"/>
              <a:t>Once all the requirements have been collected and </a:t>
            </a:r>
            <a:r>
              <a:rPr lang="en-IN" sz="1200" dirty="0" err="1"/>
              <a:t>analayzed</a:t>
            </a:r>
            <a:r>
              <a:rPr lang="en-IN" sz="1200" dirty="0"/>
              <a:t>, the next step is to create a conceptual schema for the database, using a high level conceptual data model. This phase is called conceptual design.</a:t>
            </a:r>
            <a:br>
              <a:rPr lang="en-IN" sz="1200" dirty="0"/>
            </a:br>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9</a:t>
            </a:fld>
            <a:endParaRPr lang="en-IN"/>
          </a:p>
        </p:txBody>
      </p:sp>
    </p:spTree>
    <p:extLst>
      <p:ext uri="{BB962C8B-B14F-4D97-AF65-F5344CB8AC3E}">
        <p14:creationId xmlns:p14="http://schemas.microsoft.com/office/powerpoint/2010/main" val="1797422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11</a:t>
            </a:fld>
            <a:endParaRPr lang="en-IN"/>
          </a:p>
        </p:txBody>
      </p:sp>
    </p:spTree>
    <p:extLst>
      <p:ext uri="{BB962C8B-B14F-4D97-AF65-F5344CB8AC3E}">
        <p14:creationId xmlns:p14="http://schemas.microsoft.com/office/powerpoint/2010/main" val="281703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12</a:t>
            </a:fld>
            <a:endParaRPr lang="en-IN"/>
          </a:p>
        </p:txBody>
      </p:sp>
    </p:spTree>
    <p:extLst>
      <p:ext uri="{BB962C8B-B14F-4D97-AF65-F5344CB8AC3E}">
        <p14:creationId xmlns:p14="http://schemas.microsoft.com/office/powerpoint/2010/main" val="1687361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t>13</a:t>
            </a:fld>
            <a:endParaRPr lang="en-IN"/>
          </a:p>
        </p:txBody>
      </p:sp>
    </p:spTree>
    <p:extLst>
      <p:ext uri="{BB962C8B-B14F-4D97-AF65-F5344CB8AC3E}">
        <p14:creationId xmlns:p14="http://schemas.microsoft.com/office/powerpoint/2010/main" val="3911006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304042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492391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47943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99766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9" name="TextBox 8"/>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5868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07822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0551CE7-72FE-4429-838C-62D897A8F097}"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507261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51CE7-72FE-4429-838C-62D897A8F097}"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131990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0551CE7-72FE-4429-838C-62D897A8F097}"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55543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0551CE7-72FE-4429-838C-62D897A8F097}" type="datetimeFigureOut">
              <a:rPr lang="en-IN" smtClean="0"/>
              <a:t>25-07-2021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2301079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0551CE7-72FE-4429-838C-62D897A8F097}" type="datetimeFigureOut">
              <a:rPr lang="en-IN" smtClean="0"/>
              <a:t>25-07-2021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418012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51CE7-72FE-4429-838C-62D897A8F097}" type="datetimeFigureOut">
              <a:rPr lang="en-IN" smtClean="0"/>
              <a:t>25-07-2021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693764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551CE7-72FE-4429-838C-62D897A8F097}"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49784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551CE7-72FE-4429-838C-62D897A8F097}"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2275C7-9372-4FCF-9B94-773A024F68CF}" type="slidenum">
              <a:rPr lang="en-IN" smtClean="0"/>
              <a:t>‹#›</a:t>
            </a:fld>
            <a:endParaRPr lang="en-IN"/>
          </a:p>
        </p:txBody>
      </p:sp>
    </p:spTree>
    <p:extLst>
      <p:ext uri="{BB962C8B-B14F-4D97-AF65-F5344CB8AC3E}">
        <p14:creationId xmlns:p14="http://schemas.microsoft.com/office/powerpoint/2010/main" val="367265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51CE7-72FE-4429-838C-62D897A8F097}" type="datetimeFigureOut">
              <a:rPr lang="en-IN" smtClean="0"/>
              <a:t>25-07-2021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2275C7-9372-4FCF-9B94-773A024F68CF}" type="slidenum">
              <a:rPr lang="en-IN" smtClean="0"/>
              <a:t>‹#›</a:t>
            </a:fld>
            <a:endParaRPr lang="en-IN"/>
          </a:p>
        </p:txBody>
      </p:sp>
    </p:spTree>
    <p:extLst>
      <p:ext uri="{BB962C8B-B14F-4D97-AF65-F5344CB8AC3E}">
        <p14:creationId xmlns:p14="http://schemas.microsoft.com/office/powerpoint/2010/main" val="159090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8.jp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6.jpg"/></Relationships>
</file>

<file path=ppt/slides/_rels/slide6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58.jpg"/></Relationships>
</file>

<file path=ppt/slides/_rels/slide6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2.jpg"/></Relationships>
</file>

<file path=ppt/slides/_rels/slide7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64.jpg"/></Relationships>
</file>

<file path=ppt/slides/_rels/slide7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66.jpg"/></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70.jpg"/></Relationships>
</file>

<file path=ppt/slides/_rels/slide7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72.jpg"/></Relationships>
</file>

<file path=ppt/slides/_rels/slide7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80.jpg"/></Relationships>
</file>

<file path=ppt/slides/_rels/slide8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82.jpg"/></Relationships>
</file>

<file path=ppt/slides/_rels/slide8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85.jpg"/></Relationships>
</file>

<file path=ppt/slides/_rels/slide8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87.jpg"/></Relationships>
</file>

<file path=ppt/slides/_rels/slide8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89.jpg"/></Relationships>
</file>

<file path=ppt/slides/_rels/slide8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9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93.jpg"/></Relationships>
</file>

<file path=ppt/slides/_rels/slide9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95.jpg"/></Relationships>
</file>

<file path=ppt/slides/_rels/slide9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97.jpg"/></Relationships>
</file>

<file path=ppt/slides/_rels/slide9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BEF9D-A03B-4760-8FD5-C37715FCDF8E}"/>
              </a:ext>
            </a:extLst>
          </p:cNvPr>
          <p:cNvSpPr>
            <a:spLocks noGrp="1"/>
          </p:cNvSpPr>
          <p:nvPr>
            <p:ph type="title"/>
          </p:nvPr>
        </p:nvSpPr>
        <p:spPr>
          <a:xfrm>
            <a:off x="3286125" y="3543300"/>
            <a:ext cx="8026400" cy="1285875"/>
          </a:xfrm>
        </p:spPr>
        <p:txBody>
          <a:bodyPr/>
          <a:lstStyle/>
          <a:p>
            <a:r>
              <a:rPr lang="en-US" sz="3200" dirty="0">
                <a:latin typeface="Arial" charset="0"/>
                <a:cs typeface="Arial" charset="0"/>
              </a:rPr>
              <a:t>     Database design  and Applications</a:t>
            </a:r>
            <a:br>
              <a:rPr lang="en-US" sz="3200" dirty="0">
                <a:latin typeface="Arial" charset="0"/>
                <a:cs typeface="Arial" charset="0"/>
              </a:rPr>
            </a:br>
            <a:r>
              <a:rPr lang="en-US" sz="2800" dirty="0">
                <a:latin typeface="Arial" charset="0"/>
                <a:cs typeface="Arial" charset="0"/>
              </a:rPr>
              <a:t> </a:t>
            </a:r>
            <a:r>
              <a:rPr lang="en-US" sz="3200" i="0" dirty="0">
                <a:solidFill>
                  <a:schemeClr val="bg1">
                    <a:lumMod val="95000"/>
                  </a:schemeClr>
                </a:solidFill>
                <a:effectLst/>
                <a:latin typeface="Helvetica Neue"/>
              </a:rPr>
              <a:t>CSIZG518/SEZG518/SSZG518)(S1-21)</a:t>
            </a:r>
            <a:endParaRPr lang="en-US" dirty="0"/>
          </a:p>
        </p:txBody>
      </p:sp>
      <p:sp>
        <p:nvSpPr>
          <p:cNvPr id="6" name="TextBox 5">
            <a:extLst>
              <a:ext uri="{FF2B5EF4-FFF2-40B4-BE49-F238E27FC236}">
                <a16:creationId xmlns:a16="http://schemas.microsoft.com/office/drawing/2014/main" id="{61EC32B3-2FA5-4D96-AB68-DA328C99A47B}"/>
              </a:ext>
            </a:extLst>
          </p:cNvPr>
          <p:cNvSpPr txBox="1"/>
          <p:nvPr/>
        </p:nvSpPr>
        <p:spPr>
          <a:xfrm>
            <a:off x="3550444" y="5120759"/>
            <a:ext cx="6148386" cy="584775"/>
          </a:xfrm>
          <a:prstGeom prst="rect">
            <a:avLst/>
          </a:prstGeom>
          <a:noFill/>
        </p:spPr>
        <p:txBody>
          <a:bodyPr wrap="square">
            <a:spAutoFit/>
          </a:bodyPr>
          <a:lstStyle/>
          <a:p>
            <a:r>
              <a:rPr lang="en-US" sz="3200" b="1" dirty="0">
                <a:solidFill>
                  <a:schemeClr val="bg1"/>
                </a:solidFill>
                <a:latin typeface="Arial" charset="0"/>
                <a:cs typeface="Arial" charset="0"/>
              </a:rPr>
              <a:t>Uma </a:t>
            </a:r>
            <a:r>
              <a:rPr lang="en-US" sz="3200" b="1" dirty="0" err="1">
                <a:solidFill>
                  <a:schemeClr val="bg1"/>
                </a:solidFill>
                <a:latin typeface="Arial" charset="0"/>
                <a:cs typeface="Arial" charset="0"/>
              </a:rPr>
              <a:t>Maheswari</a:t>
            </a:r>
            <a:endParaRPr lang="en-US" sz="3200" dirty="0"/>
          </a:p>
        </p:txBody>
      </p:sp>
    </p:spTree>
    <p:extLst>
      <p:ext uri="{BB962C8B-B14F-4D97-AF65-F5344CB8AC3E}">
        <p14:creationId xmlns:p14="http://schemas.microsoft.com/office/powerpoint/2010/main" val="1532004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342900" lvl="1" indent="-342900">
              <a:buClr>
                <a:srgbClr val="101141"/>
              </a:buClr>
              <a:buNone/>
            </a:pPr>
            <a:r>
              <a:rPr lang="en-US" altLang="en-US" sz="2400" b="1" dirty="0">
                <a:solidFill>
                  <a:srgbClr val="FF0000"/>
                </a:solidFill>
              </a:rPr>
              <a:t>3. Logical design </a:t>
            </a:r>
          </a:p>
          <a:p>
            <a:pPr marL="342900" lvl="1" indent="-342900">
              <a:buClr>
                <a:srgbClr val="101141"/>
              </a:buClr>
              <a:buNone/>
            </a:pPr>
            <a:r>
              <a:rPr lang="en-US" altLang="en-US" sz="2400" b="1" dirty="0">
                <a:solidFill>
                  <a:srgbClr val="FF0000"/>
                </a:solidFill>
              </a:rPr>
              <a:t> A. create relation schemas:</a:t>
            </a:r>
          </a:p>
          <a:p>
            <a:pPr>
              <a:buFont typeface="Arial" panose="020B0604020202020204" pitchFamily="34" charset="0"/>
              <a:buChar char="•"/>
            </a:pPr>
            <a:r>
              <a:rPr lang="en-IN" b="1" dirty="0">
                <a:solidFill>
                  <a:srgbClr val="00B050"/>
                </a:solidFill>
              </a:rPr>
              <a:t>The result of the logical design phase (or data model mapping phase) is a set of relation schemas. The ER diagram or class diagram is the basis for these relation schemas.</a:t>
            </a:r>
          </a:p>
          <a:p>
            <a:pPr>
              <a:buFont typeface="Arial" panose="020B0604020202020204" pitchFamily="34" charset="0"/>
              <a:buChar char="•"/>
            </a:pPr>
            <a:endParaRPr lang="en-IN" b="1" dirty="0">
              <a:solidFill>
                <a:srgbClr val="00B050"/>
              </a:solidFill>
            </a:endParaRPr>
          </a:p>
          <a:p>
            <a:pPr>
              <a:buFont typeface="Arial" panose="020B0604020202020204" pitchFamily="34" charset="0"/>
              <a:buChar char="•"/>
            </a:pPr>
            <a:r>
              <a:rPr lang="en-IN" b="1" dirty="0">
                <a:solidFill>
                  <a:srgbClr val="00B050"/>
                </a:solidFill>
              </a:rPr>
              <a:t>To create the relation schemas is quite a mechanical operation. There are rules how the </a:t>
            </a:r>
            <a:r>
              <a:rPr lang="en-IN" b="1" dirty="0">
                <a:solidFill>
                  <a:srgbClr val="FF0000"/>
                </a:solidFill>
              </a:rPr>
              <a:t>ER model or class diagram is transferred to relation schemas.</a:t>
            </a:r>
          </a:p>
          <a:p>
            <a:pPr>
              <a:buFont typeface="Arial" panose="020B0604020202020204" pitchFamily="34" charset="0"/>
              <a:buChar char="•"/>
            </a:pPr>
            <a:endParaRPr lang="en-IN" b="1" dirty="0">
              <a:solidFill>
                <a:srgbClr val="00B050"/>
              </a:solidFill>
            </a:endParaRPr>
          </a:p>
          <a:p>
            <a:pPr>
              <a:buFont typeface="Arial" panose="020B0604020202020204" pitchFamily="34" charset="0"/>
              <a:buChar char="•"/>
            </a:pPr>
            <a:r>
              <a:rPr lang="en-IN" b="1" dirty="0">
                <a:solidFill>
                  <a:srgbClr val="00B050"/>
                </a:solidFill>
              </a:rPr>
              <a:t>The relation schemas are the basis for table definitions. In this phase (if not done in previous phase) the primary keys and foreign keys are defined. </a:t>
            </a:r>
          </a:p>
        </p:txBody>
      </p:sp>
      <p:sp>
        <p:nvSpPr>
          <p:cNvPr id="3" name="Content Placeholder 2"/>
          <p:cNvSpPr>
            <a:spLocks noGrp="1"/>
          </p:cNvSpPr>
          <p:nvPr>
            <p:ph sz="quarter" idx="10"/>
          </p:nvPr>
        </p:nvSpPr>
        <p:spPr/>
        <p:txBody>
          <a:bodyPr/>
          <a:lstStyle/>
          <a:p>
            <a:endParaRPr lang="en-IN" dirty="0">
              <a:solidFill>
                <a:srgbClr val="CC0066"/>
              </a:solidFill>
            </a:endParaRPr>
          </a:p>
          <a:p>
            <a:r>
              <a:rPr lang="en-IN" dirty="0">
                <a:solidFill>
                  <a:srgbClr val="CC0066"/>
                </a:solidFill>
              </a:rPr>
              <a:t>Phases of Database Design</a:t>
            </a:r>
          </a:p>
          <a:p>
            <a:endParaRPr lang="en-IN" dirty="0"/>
          </a:p>
          <a:p>
            <a:endParaRPr lang="en-IN" dirty="0"/>
          </a:p>
        </p:txBody>
      </p:sp>
    </p:spTree>
    <p:extLst>
      <p:ext uri="{BB962C8B-B14F-4D97-AF65-F5344CB8AC3E}">
        <p14:creationId xmlns:p14="http://schemas.microsoft.com/office/powerpoint/2010/main" val="3510472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Converting EER diagram to table</a:t>
            </a:r>
          </a:p>
          <a:p>
            <a:endParaRPr lang="en-IN" dirty="0"/>
          </a:p>
        </p:txBody>
      </p:sp>
      <p:sp>
        <p:nvSpPr>
          <p:cNvPr id="4" name="Content Placeholder 3"/>
          <p:cNvSpPr>
            <a:spLocks noGrp="1"/>
          </p:cNvSpPr>
          <p:nvPr>
            <p:ph idx="1"/>
          </p:nvPr>
        </p:nvSpPr>
        <p:spPr/>
        <p:txBody>
          <a:bodyPr>
            <a:normAutofit lnSpcReduction="10000"/>
          </a:bodyPr>
          <a:lstStyle/>
          <a:p>
            <a:r>
              <a:rPr lang="en-IN" dirty="0"/>
              <a:t>     </a:t>
            </a:r>
            <a:r>
              <a:rPr lang="en-IN" dirty="0">
                <a:solidFill>
                  <a:srgbClr val="C00000"/>
                </a:solidFill>
              </a:rPr>
              <a:t>The rules for converting EER diagram – which primarily includes specialisation and generalisation hierarchy are the same as in ER diagram. Let us recapitulate the rules:</a:t>
            </a:r>
          </a:p>
          <a:p>
            <a:r>
              <a:rPr lang="en-US" dirty="0">
                <a:solidFill>
                  <a:srgbClr val="C00000"/>
                </a:solidFill>
              </a:rPr>
              <a:t>• </a:t>
            </a:r>
            <a:r>
              <a:rPr lang="en-IN" dirty="0">
                <a:solidFill>
                  <a:srgbClr val="C00000"/>
                </a:solidFill>
              </a:rPr>
              <a:t>Create a table for each strong entity set.</a:t>
            </a:r>
          </a:p>
          <a:p>
            <a:r>
              <a:rPr lang="en-US" dirty="0">
                <a:solidFill>
                  <a:srgbClr val="C00000"/>
                </a:solidFill>
              </a:rPr>
              <a:t>• </a:t>
            </a:r>
            <a:r>
              <a:rPr lang="en-IN" dirty="0">
                <a:solidFill>
                  <a:srgbClr val="C00000"/>
                </a:solidFill>
              </a:rPr>
              <a:t>Create a table for a weak entity set; however, include the primary key of the</a:t>
            </a:r>
          </a:p>
          <a:p>
            <a:r>
              <a:rPr lang="en-IN" dirty="0">
                <a:solidFill>
                  <a:srgbClr val="C00000"/>
                </a:solidFill>
              </a:rPr>
              <a:t>strong entity on which it depends in the table.</a:t>
            </a:r>
          </a:p>
          <a:p>
            <a:r>
              <a:rPr lang="en-US" dirty="0">
                <a:solidFill>
                  <a:srgbClr val="C00000"/>
                </a:solidFill>
              </a:rPr>
              <a:t>• </a:t>
            </a:r>
            <a:r>
              <a:rPr lang="en-IN" dirty="0">
                <a:solidFill>
                  <a:srgbClr val="C00000"/>
                </a:solidFill>
              </a:rPr>
              <a:t>Create a table for each binary m : n relationship set having the primary keys of both the participating entities;</a:t>
            </a:r>
          </a:p>
          <a:p>
            <a:pPr>
              <a:buFont typeface="Wingdings" panose="05000000000000000000" pitchFamily="2" charset="2"/>
              <a:buChar char="Ø"/>
            </a:pPr>
            <a:r>
              <a:rPr lang="en-IN" dirty="0">
                <a:solidFill>
                  <a:srgbClr val="C00000"/>
                </a:solidFill>
              </a:rPr>
              <a:t>For a binary m : 1 or 1 : m relationship, the primary key on the m side should be used as the primary key. </a:t>
            </a:r>
          </a:p>
          <a:p>
            <a:pPr>
              <a:buFont typeface="Wingdings" panose="05000000000000000000" pitchFamily="2" charset="2"/>
              <a:buChar char="Ø"/>
            </a:pPr>
            <a:r>
              <a:rPr lang="en-IN" dirty="0">
                <a:solidFill>
                  <a:srgbClr val="C00000"/>
                </a:solidFill>
              </a:rPr>
              <a:t>For binary 1:1 relationship set the primary key is chosen from any of the participating relations.</a:t>
            </a:r>
          </a:p>
          <a:p>
            <a:endParaRPr lang="en-IN" dirty="0"/>
          </a:p>
        </p:txBody>
      </p:sp>
    </p:spTree>
    <p:extLst>
      <p:ext uri="{BB962C8B-B14F-4D97-AF65-F5344CB8AC3E}">
        <p14:creationId xmlns:p14="http://schemas.microsoft.com/office/powerpoint/2010/main" val="5103580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0904330" cy="4525963"/>
          </a:xfrm>
        </p:spPr>
        <p:txBody>
          <a:bodyPr>
            <a:normAutofit fontScale="85000" lnSpcReduction="20000"/>
          </a:bodyPr>
          <a:lstStyle/>
          <a:p>
            <a:r>
              <a:rPr lang="en-US" dirty="0">
                <a:solidFill>
                  <a:srgbClr val="C00000"/>
                </a:solidFill>
              </a:rPr>
              <a:t>• </a:t>
            </a:r>
            <a:r>
              <a:rPr lang="en-IN" dirty="0">
                <a:solidFill>
                  <a:srgbClr val="C00000"/>
                </a:solidFill>
              </a:rPr>
              <a:t>Composite attribute may sometimes be converted to a separate table.</a:t>
            </a:r>
          </a:p>
          <a:p>
            <a:endParaRPr lang="en-IN" dirty="0">
              <a:solidFill>
                <a:srgbClr val="C00000"/>
              </a:solidFill>
            </a:endParaRPr>
          </a:p>
          <a:p>
            <a:r>
              <a:rPr lang="en-US" dirty="0">
                <a:solidFill>
                  <a:srgbClr val="C00000"/>
                </a:solidFill>
              </a:rPr>
              <a:t>• </a:t>
            </a:r>
            <a:r>
              <a:rPr lang="en-IN" dirty="0">
                <a:solidFill>
                  <a:srgbClr val="C00000"/>
                </a:solidFill>
              </a:rPr>
              <a:t>For generalisation or specialisation hierarchy a table can be created for higher</a:t>
            </a:r>
          </a:p>
          <a:p>
            <a:r>
              <a:rPr lang="en-IN" dirty="0">
                <a:solidFill>
                  <a:srgbClr val="C00000"/>
                </a:solidFill>
              </a:rPr>
              <a:t>level and each of the lower level entities. The higher level entity would have the</a:t>
            </a:r>
          </a:p>
          <a:p>
            <a:r>
              <a:rPr lang="en-IN" dirty="0">
                <a:solidFill>
                  <a:srgbClr val="C00000"/>
                </a:solidFill>
              </a:rPr>
              <a:t>common attributes and each lower level table would have the primary key of</a:t>
            </a:r>
          </a:p>
          <a:p>
            <a:r>
              <a:rPr lang="en-IN" dirty="0">
                <a:solidFill>
                  <a:srgbClr val="C00000"/>
                </a:solidFill>
              </a:rPr>
              <a:t>higher level entity and the attributes defined at the lower specialised level.</a:t>
            </a:r>
          </a:p>
          <a:p>
            <a:r>
              <a:rPr lang="en-IN" dirty="0">
                <a:solidFill>
                  <a:srgbClr val="C00000"/>
                </a:solidFill>
              </a:rPr>
              <a:t>However, for a complete disjoint hierarchy no table is made at the higher level,</a:t>
            </a:r>
          </a:p>
          <a:p>
            <a:r>
              <a:rPr lang="en-IN" dirty="0">
                <a:solidFill>
                  <a:srgbClr val="C00000"/>
                </a:solidFill>
              </a:rPr>
              <a:t>but the tables are made at the lower level including the attributes of higher level.</a:t>
            </a:r>
          </a:p>
          <a:p>
            <a:endParaRPr lang="en-IN" dirty="0">
              <a:solidFill>
                <a:srgbClr val="C00000"/>
              </a:solidFill>
            </a:endParaRPr>
          </a:p>
          <a:p>
            <a:r>
              <a:rPr lang="en-US" dirty="0">
                <a:solidFill>
                  <a:srgbClr val="C00000"/>
                </a:solidFill>
              </a:rPr>
              <a:t>• </a:t>
            </a:r>
            <a:r>
              <a:rPr lang="en-IN" dirty="0">
                <a:solidFill>
                  <a:srgbClr val="C00000"/>
                </a:solidFill>
              </a:rPr>
              <a:t>For an aggregation, all the entities and relationships of the aggregation are</a:t>
            </a:r>
          </a:p>
          <a:p>
            <a:r>
              <a:rPr lang="en-IN" dirty="0">
                <a:solidFill>
                  <a:srgbClr val="C00000"/>
                </a:solidFill>
              </a:rPr>
              <a:t>transformed into the table on the basis of the above rules. The relationship that</a:t>
            </a:r>
          </a:p>
          <a:p>
            <a:r>
              <a:rPr lang="en-IN" dirty="0">
                <a:solidFill>
                  <a:srgbClr val="C00000"/>
                </a:solidFill>
              </a:rPr>
              <a:t>exists between the simple entity and the aggregated entity, have the primary key</a:t>
            </a:r>
          </a:p>
          <a:p>
            <a:r>
              <a:rPr lang="en-IN" dirty="0">
                <a:solidFill>
                  <a:srgbClr val="C00000"/>
                </a:solidFill>
              </a:rPr>
              <a:t>of the simple entity and the primary key of the relationship of the aggregated</a:t>
            </a:r>
          </a:p>
          <a:p>
            <a:r>
              <a:rPr lang="en-IN" dirty="0">
                <a:solidFill>
                  <a:srgbClr val="C00000"/>
                </a:solidFill>
              </a:rPr>
              <a:t>entity.</a:t>
            </a:r>
          </a:p>
        </p:txBody>
      </p:sp>
      <p:sp>
        <p:nvSpPr>
          <p:cNvPr id="3" name="Content Placeholder 2"/>
          <p:cNvSpPr>
            <a:spLocks noGrp="1"/>
          </p:cNvSpPr>
          <p:nvPr>
            <p:ph sz="quarter" idx="10"/>
          </p:nvPr>
        </p:nvSpPr>
        <p:spPr/>
        <p:txBody>
          <a:bodyPr/>
          <a:lstStyle/>
          <a:p>
            <a:r>
              <a:rPr lang="en-IN" dirty="0">
                <a:solidFill>
                  <a:srgbClr val="7030A0"/>
                </a:solidFill>
              </a:rPr>
              <a:t>Converting EER diagram to table</a:t>
            </a:r>
          </a:p>
          <a:p>
            <a:endParaRPr lang="en-IN" dirty="0"/>
          </a:p>
        </p:txBody>
      </p:sp>
    </p:spTree>
    <p:extLst>
      <p:ext uri="{BB962C8B-B14F-4D97-AF65-F5344CB8AC3E}">
        <p14:creationId xmlns:p14="http://schemas.microsoft.com/office/powerpoint/2010/main" val="245391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D8FD1D-6AE6-4D8A-9E3B-0808E53F5D96}"/>
              </a:ext>
            </a:extLst>
          </p:cNvPr>
          <p:cNvSpPr>
            <a:spLocks noGrp="1"/>
          </p:cNvSpPr>
          <p:nvPr>
            <p:ph idx="1"/>
          </p:nvPr>
        </p:nvSpPr>
        <p:spPr/>
        <p:txBody>
          <a:bodyPr>
            <a:normAutofit lnSpcReduction="10000"/>
          </a:bodyPr>
          <a:lstStyle/>
          <a:p>
            <a:r>
              <a:rPr lang="en-IN" dirty="0"/>
              <a:t>The EER diagram below describes the database of a training </a:t>
            </a:r>
            <a:r>
              <a:rPr lang="en-IN" dirty="0" err="1"/>
              <a:t>center</a:t>
            </a:r>
            <a:r>
              <a:rPr lang="en-IN" dirty="0"/>
              <a:t>, including information about its members, training activities and bookings. </a:t>
            </a:r>
          </a:p>
          <a:p>
            <a:r>
              <a:rPr lang="en-IN" dirty="0"/>
              <a:t>Each member is identified through his/her e-mail address. Gold-members can book any training activity, while common members can only book core activities.</a:t>
            </a:r>
          </a:p>
          <a:p>
            <a:r>
              <a:rPr lang="en-IN" dirty="0"/>
              <a:t>For each training activity, the database stores the schedule (week, week day, and time), the room, the leader and the e-mail of the leader. Each leader leads several activities per week, but the same activities every week.</a:t>
            </a:r>
          </a:p>
          <a:p>
            <a:r>
              <a:rPr lang="en-IN" dirty="0"/>
              <a:t>Translate the EER diagram into a relational model. Mark each primary key with a straight underline, and each foreign key with a dotted underline. For the foreign keys, mark the attributes that are referred by the foreign keys by means of arrows</a:t>
            </a:r>
          </a:p>
        </p:txBody>
      </p:sp>
      <p:sp>
        <p:nvSpPr>
          <p:cNvPr id="3" name="Content Placeholder 2">
            <a:extLst>
              <a:ext uri="{FF2B5EF4-FFF2-40B4-BE49-F238E27FC236}">
                <a16:creationId xmlns:a16="http://schemas.microsoft.com/office/drawing/2014/main" id="{C009AF16-5BCA-4659-957A-5F053A2E65D8}"/>
              </a:ext>
            </a:extLst>
          </p:cNvPr>
          <p:cNvSpPr>
            <a:spLocks noGrp="1"/>
          </p:cNvSpPr>
          <p:nvPr>
            <p:ph sz="quarter" idx="10"/>
          </p:nvPr>
        </p:nvSpPr>
        <p:spPr/>
        <p:txBody>
          <a:bodyPr/>
          <a:lstStyle/>
          <a:p>
            <a:r>
              <a:rPr lang="en-IN" dirty="0">
                <a:solidFill>
                  <a:srgbClr val="7030A0"/>
                </a:solidFill>
              </a:rPr>
              <a:t>Example EER design.</a:t>
            </a:r>
          </a:p>
        </p:txBody>
      </p:sp>
    </p:spTree>
    <p:extLst>
      <p:ext uri="{BB962C8B-B14F-4D97-AF65-F5344CB8AC3E}">
        <p14:creationId xmlns:p14="http://schemas.microsoft.com/office/powerpoint/2010/main" val="35731024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840E642-526C-402C-A86B-38F4F545DBC2}"/>
              </a:ext>
            </a:extLst>
          </p:cNvPr>
          <p:cNvPicPr>
            <a:picLocks noGrp="1" noChangeAspect="1"/>
          </p:cNvPicPr>
          <p:nvPr>
            <p:ph idx="1"/>
          </p:nvPr>
        </p:nvPicPr>
        <p:blipFill>
          <a:blip r:embed="rId2"/>
          <a:stretch>
            <a:fillRect/>
          </a:stretch>
        </p:blipFill>
        <p:spPr>
          <a:xfrm>
            <a:off x="1469655" y="1433877"/>
            <a:ext cx="7719315" cy="4996903"/>
          </a:xfrm>
          <a:prstGeom prst="rect">
            <a:avLst/>
          </a:prstGeom>
        </p:spPr>
      </p:pic>
      <p:sp>
        <p:nvSpPr>
          <p:cNvPr id="3" name="Content Placeholder 2">
            <a:extLst>
              <a:ext uri="{FF2B5EF4-FFF2-40B4-BE49-F238E27FC236}">
                <a16:creationId xmlns:a16="http://schemas.microsoft.com/office/drawing/2014/main" id="{776C7794-A21F-4768-9F88-F992FFCEA3A6}"/>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1761160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00" y="1481818"/>
            <a:ext cx="9369231" cy="4993627"/>
          </a:xfrm>
          <a:prstGeom prst="rect">
            <a:avLst/>
          </a:prstGeom>
        </p:spPr>
      </p:pic>
    </p:spTree>
    <p:extLst>
      <p:ext uri="{BB962C8B-B14F-4D97-AF65-F5344CB8AC3E}">
        <p14:creationId xmlns:p14="http://schemas.microsoft.com/office/powerpoint/2010/main" val="18706834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118" y="1429528"/>
            <a:ext cx="6755363" cy="5066522"/>
          </a:xfrm>
          <a:prstGeom prst="rect">
            <a:avLst/>
          </a:prstGeom>
        </p:spPr>
      </p:pic>
    </p:spTree>
    <p:extLst>
      <p:ext uri="{BB962C8B-B14F-4D97-AF65-F5344CB8AC3E}">
        <p14:creationId xmlns:p14="http://schemas.microsoft.com/office/powerpoint/2010/main" val="22223869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347" y="1448189"/>
            <a:ext cx="6934200" cy="5066522"/>
          </a:xfrm>
          <a:prstGeom prst="rect">
            <a:avLst/>
          </a:prstGeom>
        </p:spPr>
      </p:pic>
    </p:spTree>
    <p:extLst>
      <p:ext uri="{BB962C8B-B14F-4D97-AF65-F5344CB8AC3E}">
        <p14:creationId xmlns:p14="http://schemas.microsoft.com/office/powerpoint/2010/main" val="5560842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379" y="1595729"/>
            <a:ext cx="6110773" cy="4583080"/>
          </a:xfrm>
          <a:prstGeom prst="rect">
            <a:avLst/>
          </a:prstGeom>
        </p:spPr>
      </p:pic>
    </p:spTree>
    <p:extLst>
      <p:ext uri="{BB962C8B-B14F-4D97-AF65-F5344CB8AC3E}">
        <p14:creationId xmlns:p14="http://schemas.microsoft.com/office/powerpoint/2010/main" val="10041579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565" y="1463156"/>
            <a:ext cx="6934200" cy="4862999"/>
          </a:xfrm>
          <a:prstGeom prst="rect">
            <a:avLst/>
          </a:prstGeom>
        </p:spPr>
      </p:pic>
    </p:spTree>
    <p:extLst>
      <p:ext uri="{BB962C8B-B14F-4D97-AF65-F5344CB8AC3E}">
        <p14:creationId xmlns:p14="http://schemas.microsoft.com/office/powerpoint/2010/main" val="6802807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368" y="1398521"/>
            <a:ext cx="8173616" cy="5058264"/>
          </a:xfrm>
          <a:prstGeom prst="rect">
            <a:avLst/>
          </a:prstGeom>
        </p:spPr>
      </p:pic>
    </p:spTree>
    <p:extLst>
      <p:ext uri="{BB962C8B-B14F-4D97-AF65-F5344CB8AC3E}">
        <p14:creationId xmlns:p14="http://schemas.microsoft.com/office/powerpoint/2010/main" val="4267509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714968"/>
            <a:ext cx="10972800" cy="4525963"/>
          </a:xfrm>
        </p:spPr>
        <p:txBody>
          <a:bodyPr>
            <a:normAutofit fontScale="92500"/>
          </a:bodyPr>
          <a:lstStyle/>
          <a:p>
            <a:pPr marL="342900" lvl="1" indent="-342900">
              <a:buClr>
                <a:srgbClr val="101141"/>
              </a:buClr>
              <a:buNone/>
            </a:pPr>
            <a:r>
              <a:rPr lang="en-US" altLang="en-US" sz="2400" b="1" dirty="0">
                <a:solidFill>
                  <a:srgbClr val="FF0000"/>
                </a:solidFill>
              </a:rPr>
              <a:t>3. Logical design </a:t>
            </a:r>
          </a:p>
          <a:p>
            <a:pPr marL="342900" lvl="1" indent="-342900">
              <a:buClr>
                <a:srgbClr val="101141"/>
              </a:buClr>
              <a:buNone/>
            </a:pPr>
            <a:r>
              <a:rPr lang="en-US" altLang="en-US" sz="2400" b="1" dirty="0">
                <a:solidFill>
                  <a:srgbClr val="FF0000"/>
                </a:solidFill>
              </a:rPr>
              <a:t> B. </a:t>
            </a:r>
            <a:r>
              <a:rPr lang="en-IN" sz="2400" b="1" dirty="0">
                <a:solidFill>
                  <a:srgbClr val="FF0000"/>
                </a:solidFill>
              </a:rPr>
              <a:t>Normalization</a:t>
            </a:r>
          </a:p>
          <a:p>
            <a:pPr marL="342900" lvl="1" indent="-342900">
              <a:buClr>
                <a:srgbClr val="101141"/>
              </a:buClr>
              <a:buNone/>
            </a:pPr>
            <a:r>
              <a:rPr lang="en-IN" sz="2400" dirty="0">
                <a:solidFill>
                  <a:srgbClr val="00B050"/>
                </a:solidFill>
              </a:rPr>
              <a:t>Normalization is the last part of the logical design. The goal of normalization is to   </a:t>
            </a:r>
          </a:p>
          <a:p>
            <a:pPr marL="342900" lvl="1" indent="-342900">
              <a:buClr>
                <a:srgbClr val="101141"/>
              </a:buClr>
              <a:buNone/>
            </a:pPr>
            <a:r>
              <a:rPr lang="en-IN" sz="2400" dirty="0">
                <a:solidFill>
                  <a:srgbClr val="00B050"/>
                </a:solidFill>
              </a:rPr>
              <a:t> </a:t>
            </a:r>
            <a:r>
              <a:rPr lang="en-IN" sz="2400" dirty="0">
                <a:solidFill>
                  <a:srgbClr val="FF0000"/>
                </a:solidFill>
              </a:rPr>
              <a:t>eliminate redundancy and potential update anomalies</a:t>
            </a:r>
            <a:r>
              <a:rPr lang="en-IN" sz="2400" dirty="0">
                <a:solidFill>
                  <a:srgbClr val="00B050"/>
                </a:solidFill>
              </a:rPr>
              <a:t>.</a:t>
            </a:r>
          </a:p>
          <a:p>
            <a:pPr marL="342900" lvl="1" indent="-342900">
              <a:buClr>
                <a:srgbClr val="101141"/>
              </a:buClr>
              <a:buNone/>
            </a:pPr>
            <a:endParaRPr lang="en-IN" dirty="0">
              <a:solidFill>
                <a:srgbClr val="00B050"/>
              </a:solidFill>
            </a:endParaRPr>
          </a:p>
          <a:p>
            <a:pPr>
              <a:buFont typeface="Arial" panose="020B0604020202020204" pitchFamily="34" charset="0"/>
              <a:buChar char="•"/>
            </a:pPr>
            <a:r>
              <a:rPr lang="en-IN" dirty="0">
                <a:solidFill>
                  <a:srgbClr val="00B050"/>
                </a:solidFill>
              </a:rPr>
              <a:t>Redundancy means that the same data is saved more than once in a database. Update anomaly is a consequence of redundancy. If a piece of data is saved in more than one place, the same data must be updated in more than one place.</a:t>
            </a:r>
          </a:p>
          <a:p>
            <a:pPr marL="0" indent="0"/>
            <a:endParaRPr lang="en-IN" dirty="0">
              <a:solidFill>
                <a:srgbClr val="00B050"/>
              </a:solidFill>
            </a:endParaRPr>
          </a:p>
          <a:p>
            <a:pPr>
              <a:buFont typeface="Arial" panose="020B0604020202020204" pitchFamily="34" charset="0"/>
              <a:buChar char="•"/>
            </a:pPr>
            <a:r>
              <a:rPr lang="en-IN" dirty="0">
                <a:solidFill>
                  <a:srgbClr val="00B050"/>
                </a:solidFill>
              </a:rPr>
              <a:t>Normalization is a technique by which one can modify the relation schema to reduce the redundancy. Each normalization phase adds more relations (tables) into the database. </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Tree>
    <p:extLst>
      <p:ext uri="{BB962C8B-B14F-4D97-AF65-F5344CB8AC3E}">
        <p14:creationId xmlns:p14="http://schemas.microsoft.com/office/powerpoint/2010/main" val="3306783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SUMMARY</a:t>
            </a:r>
          </a:p>
        </p:txBody>
      </p:sp>
      <p:sp>
        <p:nvSpPr>
          <p:cNvPr id="2" name="TextBox 1"/>
          <p:cNvSpPr txBox="1"/>
          <p:nvPr/>
        </p:nvSpPr>
        <p:spPr>
          <a:xfrm>
            <a:off x="1362269" y="1716833"/>
            <a:ext cx="8154955" cy="3477875"/>
          </a:xfrm>
          <a:prstGeom prst="rect">
            <a:avLst/>
          </a:prstGeom>
          <a:noFill/>
        </p:spPr>
        <p:txBody>
          <a:bodyPr wrap="square" rtlCol="0">
            <a:spAutoFit/>
          </a:bodyPr>
          <a:lstStyle/>
          <a:p>
            <a:pPr marL="571500" indent="-571500">
              <a:buFont typeface="Wingdings" panose="05000000000000000000" pitchFamily="2" charset="2"/>
              <a:buChar char="Ø"/>
            </a:pPr>
            <a:r>
              <a:rPr lang="en-IN" sz="4400" b="1" dirty="0">
                <a:solidFill>
                  <a:srgbClr val="FF0066"/>
                </a:solidFill>
              </a:rPr>
              <a:t>Database design Phases.</a:t>
            </a:r>
          </a:p>
          <a:p>
            <a:pPr marL="571500" indent="-571500">
              <a:buFont typeface="Wingdings" panose="05000000000000000000" pitchFamily="2" charset="2"/>
              <a:buChar char="Ø"/>
            </a:pPr>
            <a:r>
              <a:rPr lang="en-IN" sz="4400" b="1" dirty="0">
                <a:solidFill>
                  <a:srgbClr val="FF0066"/>
                </a:solidFill>
              </a:rPr>
              <a:t>Conceptual Design.</a:t>
            </a:r>
          </a:p>
          <a:p>
            <a:pPr marL="571500" indent="-571500">
              <a:buFont typeface="Wingdings" panose="05000000000000000000" pitchFamily="2" charset="2"/>
              <a:buChar char="Ø"/>
            </a:pPr>
            <a:r>
              <a:rPr lang="en-IN" sz="4400" b="1" dirty="0">
                <a:solidFill>
                  <a:srgbClr val="FF0066"/>
                </a:solidFill>
              </a:rPr>
              <a:t>ER diagram.</a:t>
            </a:r>
          </a:p>
          <a:p>
            <a:pPr marL="571500" indent="-571500">
              <a:buFont typeface="Wingdings" panose="05000000000000000000" pitchFamily="2" charset="2"/>
              <a:buChar char="Ø"/>
            </a:pPr>
            <a:r>
              <a:rPr lang="en-IN" sz="4400" b="1" dirty="0">
                <a:solidFill>
                  <a:srgbClr val="FF0066"/>
                </a:solidFill>
              </a:rPr>
              <a:t>EER diagram.</a:t>
            </a:r>
          </a:p>
          <a:p>
            <a:pPr marL="571500" indent="-571500">
              <a:buFont typeface="Wingdings" panose="05000000000000000000" pitchFamily="2" charset="2"/>
              <a:buChar char="Ø"/>
            </a:pPr>
            <a:endParaRPr lang="en-IN" sz="4400" b="1" dirty="0">
              <a:solidFill>
                <a:srgbClr val="FF0066"/>
              </a:solidFill>
            </a:endParaRPr>
          </a:p>
        </p:txBody>
      </p:sp>
    </p:spTree>
    <p:extLst>
      <p:ext uri="{BB962C8B-B14F-4D97-AF65-F5344CB8AC3E}">
        <p14:creationId xmlns:p14="http://schemas.microsoft.com/office/powerpoint/2010/main" val="176579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lvl="1" indent="0">
              <a:buNone/>
            </a:pPr>
            <a:r>
              <a:rPr lang="en-US" altLang="en-US" sz="2400" b="1" dirty="0">
                <a:solidFill>
                  <a:srgbClr val="FF0000"/>
                </a:solidFill>
              </a:rPr>
              <a:t>4. Physical design</a:t>
            </a:r>
          </a:p>
          <a:p>
            <a:pPr marL="342900" lvl="1" indent="-342900">
              <a:buClr>
                <a:srgbClr val="101141"/>
              </a:buClr>
              <a:buNone/>
            </a:pPr>
            <a:r>
              <a:rPr lang="en-IN" sz="2400" b="1" dirty="0">
                <a:solidFill>
                  <a:srgbClr val="00B050"/>
                </a:solidFill>
              </a:rPr>
              <a:t>   </a:t>
            </a:r>
          </a:p>
          <a:p>
            <a:pPr marL="342900" lvl="1" indent="-342900">
              <a:buClr>
                <a:srgbClr val="101141"/>
              </a:buClr>
              <a:buFont typeface="Wingdings" panose="05000000000000000000" pitchFamily="2" charset="2"/>
              <a:buChar char="§"/>
            </a:pPr>
            <a:r>
              <a:rPr lang="en-IN" sz="2400" b="1" dirty="0">
                <a:solidFill>
                  <a:srgbClr val="00B050"/>
                </a:solidFill>
              </a:rPr>
              <a:t>The goal of the last phase of database design, physical design, is to implement the database. At this phase one must know which database management system (DBMS) is used. </a:t>
            </a:r>
          </a:p>
          <a:p>
            <a:pPr marL="342900" lvl="1" indent="-342900">
              <a:buClr>
                <a:srgbClr val="101141"/>
              </a:buClr>
              <a:buFont typeface="Wingdings" panose="05000000000000000000" pitchFamily="2" charset="2"/>
              <a:buChar char="§"/>
            </a:pPr>
            <a:r>
              <a:rPr lang="en-IN" sz="2400" b="1" dirty="0">
                <a:solidFill>
                  <a:srgbClr val="00B050"/>
                </a:solidFill>
              </a:rPr>
              <a:t>For example, different DBMS's have different names for datatypes and have different datatypes.</a:t>
            </a:r>
          </a:p>
          <a:p>
            <a:pPr marL="342900" lvl="1" indent="-342900">
              <a:buClr>
                <a:srgbClr val="101141"/>
              </a:buClr>
              <a:buFont typeface="Wingdings" panose="05000000000000000000" pitchFamily="2" charset="2"/>
              <a:buChar char="§"/>
            </a:pPr>
            <a:r>
              <a:rPr lang="en-IN" sz="2400" b="1" dirty="0">
                <a:solidFill>
                  <a:srgbClr val="FF0000"/>
                </a:solidFill>
              </a:rPr>
              <a:t>The SQL clauses to create the database are written. The indexes, the integrity constraints (rules) and the users' access rights are defined.</a:t>
            </a:r>
          </a:p>
          <a:p>
            <a:pPr marL="342900" lvl="1" indent="-342900">
              <a:buClr>
                <a:srgbClr val="101141"/>
              </a:buClr>
              <a:buFont typeface="Wingdings" panose="05000000000000000000" pitchFamily="2" charset="2"/>
              <a:buChar char="§"/>
            </a:pPr>
            <a:r>
              <a:rPr lang="en-IN" sz="2400" b="1" dirty="0">
                <a:solidFill>
                  <a:srgbClr val="00B050"/>
                </a:solidFill>
              </a:rPr>
              <a:t>Finally the data to test the database is added in.</a:t>
            </a:r>
            <a:br>
              <a:rPr lang="en-IN" sz="2400" b="1" dirty="0">
                <a:solidFill>
                  <a:srgbClr val="00B050"/>
                </a:solidFill>
              </a:rPr>
            </a:br>
            <a:endParaRPr lang="en-IN" sz="2400" b="1" dirty="0">
              <a:solidFill>
                <a:srgbClr val="00B050"/>
              </a:solidFill>
            </a:endParaRPr>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Tree>
    <p:extLst>
      <p:ext uri="{BB962C8B-B14F-4D97-AF65-F5344CB8AC3E}">
        <p14:creationId xmlns:p14="http://schemas.microsoft.com/office/powerpoint/2010/main" val="2515249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0795000" cy="4773612"/>
          </a:xfrm>
        </p:spPr>
        <p:txBody>
          <a:bodyPr>
            <a:normAutofit fontScale="92500" lnSpcReduction="10000"/>
          </a:bodyPr>
          <a:lstStyle/>
          <a:p>
            <a:pPr marL="457200" lvl="1" indent="0">
              <a:buNone/>
            </a:pPr>
            <a:r>
              <a:rPr lang="en-US" altLang="en-US" sz="2000" b="1" dirty="0">
                <a:solidFill>
                  <a:srgbClr val="CC0066"/>
                </a:solidFill>
              </a:rPr>
              <a:t>Step1 : </a:t>
            </a:r>
          </a:p>
          <a:p>
            <a:pPr marL="457200" lvl="1" indent="0">
              <a:buNone/>
            </a:pPr>
            <a:r>
              <a:rPr lang="en-US" altLang="en-US" sz="2000" b="1" dirty="0">
                <a:solidFill>
                  <a:srgbClr val="FF0000"/>
                </a:solidFill>
              </a:rPr>
              <a:t>What does this DB do? </a:t>
            </a:r>
          </a:p>
          <a:p>
            <a:pPr marL="457200" lvl="1" indent="0">
              <a:buNone/>
            </a:pPr>
            <a:r>
              <a:rPr lang="en-US" altLang="en-US" sz="2000" b="1" dirty="0">
                <a:solidFill>
                  <a:srgbClr val="00B050"/>
                </a:solidFill>
              </a:rPr>
              <a:t>Information concerning students, courses, and grades in a university environment</a:t>
            </a:r>
          </a:p>
          <a:p>
            <a:pPr marL="342900" lvl="1" indent="-342900">
              <a:buClr>
                <a:srgbClr val="101141"/>
              </a:buClr>
              <a:buNone/>
            </a:pPr>
            <a:r>
              <a:rPr lang="en-US" altLang="en-US" b="1" dirty="0"/>
              <a:t>        </a:t>
            </a:r>
            <a:r>
              <a:rPr lang="en-US" altLang="en-US" sz="2000" b="1" dirty="0">
                <a:solidFill>
                  <a:srgbClr val="CC0066"/>
                </a:solidFill>
              </a:rPr>
              <a:t>Step2 :</a:t>
            </a:r>
            <a:r>
              <a:rPr lang="en-US" altLang="en-US" b="1" dirty="0"/>
              <a:t>     </a:t>
            </a:r>
          </a:p>
          <a:p>
            <a:pPr marL="342900" lvl="1" indent="-342900">
              <a:buClr>
                <a:srgbClr val="101141"/>
              </a:buClr>
              <a:buNone/>
            </a:pPr>
            <a:r>
              <a:rPr lang="en-US" altLang="en-US" sz="1800" b="1" dirty="0">
                <a:solidFill>
                  <a:srgbClr val="FF0000"/>
                </a:solidFill>
              </a:rPr>
              <a:t>       What are the Data records?</a:t>
            </a:r>
          </a:p>
          <a:p>
            <a:pPr lvl="1"/>
            <a:r>
              <a:rPr lang="en-US" altLang="en-US" b="1" dirty="0">
                <a:solidFill>
                  <a:srgbClr val="00B050"/>
                </a:solidFill>
              </a:rPr>
              <a:t>STUDENT </a:t>
            </a:r>
          </a:p>
          <a:p>
            <a:pPr lvl="1"/>
            <a:r>
              <a:rPr lang="en-US" altLang="en-US" b="1" dirty="0">
                <a:solidFill>
                  <a:srgbClr val="00B050"/>
                </a:solidFill>
              </a:rPr>
              <a:t>COURSE</a:t>
            </a:r>
          </a:p>
          <a:p>
            <a:pPr lvl="1"/>
            <a:r>
              <a:rPr lang="en-US" altLang="en-US" b="1" dirty="0">
                <a:solidFill>
                  <a:srgbClr val="00B050"/>
                </a:solidFill>
              </a:rPr>
              <a:t>SECTION </a:t>
            </a:r>
          </a:p>
          <a:p>
            <a:pPr lvl="1"/>
            <a:r>
              <a:rPr lang="en-US" altLang="en-US" b="1" dirty="0">
                <a:solidFill>
                  <a:srgbClr val="00B050"/>
                </a:solidFill>
              </a:rPr>
              <a:t>GRADE_REPORT </a:t>
            </a:r>
          </a:p>
          <a:p>
            <a:pPr lvl="1"/>
            <a:r>
              <a:rPr lang="en-US" altLang="en-US" b="1" dirty="0">
                <a:solidFill>
                  <a:srgbClr val="00B050"/>
                </a:solidFill>
              </a:rPr>
              <a:t>PREREQUISITE</a:t>
            </a:r>
          </a:p>
          <a:p>
            <a:r>
              <a:rPr lang="en-US" altLang="en-US" b="1" dirty="0">
                <a:solidFill>
                  <a:srgbClr val="CC0066"/>
                </a:solidFill>
              </a:rPr>
              <a:t>      Step 3: </a:t>
            </a:r>
          </a:p>
          <a:p>
            <a:r>
              <a:rPr lang="en-US" altLang="en-US" sz="2000" b="1" dirty="0">
                <a:solidFill>
                  <a:srgbClr val="CC0066"/>
                </a:solidFill>
              </a:rPr>
              <a:t>       </a:t>
            </a:r>
            <a:r>
              <a:rPr lang="en-US" altLang="en-US" sz="2000" b="1" dirty="0">
                <a:solidFill>
                  <a:srgbClr val="00B050"/>
                </a:solidFill>
              </a:rPr>
              <a:t>Step Specify structure of records of each file by specifying data type for each data</a:t>
            </a:r>
          </a:p>
          <a:p>
            <a:r>
              <a:rPr lang="en-US" altLang="en-US" sz="2000" b="1" dirty="0">
                <a:solidFill>
                  <a:srgbClr val="00B050"/>
                </a:solidFill>
              </a:rPr>
              <a:t>       element </a:t>
            </a:r>
          </a:p>
          <a:p>
            <a:pPr lvl="1"/>
            <a:r>
              <a:rPr lang="en-US" altLang="en-US" sz="1800" b="1" dirty="0">
                <a:solidFill>
                  <a:schemeClr val="accent1">
                    <a:lumMod val="75000"/>
                  </a:schemeClr>
                </a:solidFill>
              </a:rPr>
              <a:t>String of alphabetic characters</a:t>
            </a:r>
          </a:p>
          <a:p>
            <a:pPr lvl="1"/>
            <a:r>
              <a:rPr lang="en-US" altLang="en-US" sz="1800" b="1" dirty="0">
                <a:solidFill>
                  <a:schemeClr val="accent1">
                    <a:lumMod val="75000"/>
                  </a:schemeClr>
                </a:solidFill>
              </a:rPr>
              <a:t>Integer</a:t>
            </a:r>
          </a:p>
          <a:p>
            <a:pPr lvl="1"/>
            <a:r>
              <a:rPr lang="en-US" altLang="en-US" sz="1800" b="1" dirty="0">
                <a:solidFill>
                  <a:schemeClr val="accent1">
                    <a:lumMod val="75000"/>
                  </a:schemeClr>
                </a:solidFill>
              </a:rPr>
              <a:t>Etc.</a:t>
            </a:r>
          </a:p>
          <a:p>
            <a:endParaRPr lang="en-IN" dirty="0"/>
          </a:p>
        </p:txBody>
      </p:sp>
      <p:sp>
        <p:nvSpPr>
          <p:cNvPr id="3" name="Content Placeholder 2"/>
          <p:cNvSpPr>
            <a:spLocks noGrp="1"/>
          </p:cNvSpPr>
          <p:nvPr>
            <p:ph sz="quarter" idx="10"/>
          </p:nvPr>
        </p:nvSpPr>
        <p:spPr/>
        <p:txBody>
          <a:bodyPr/>
          <a:lstStyle/>
          <a:p>
            <a:r>
              <a:rPr lang="en-IN" dirty="0" err="1"/>
              <a:t>Eg</a:t>
            </a:r>
            <a:r>
              <a:rPr lang="en-IN" dirty="0"/>
              <a:t>, </a:t>
            </a:r>
            <a:r>
              <a:rPr lang="en-US" altLang="en-US" dirty="0"/>
              <a:t>UNIVERSITY database </a:t>
            </a:r>
          </a:p>
          <a:p>
            <a:r>
              <a:rPr lang="en-IN" dirty="0">
                <a:solidFill>
                  <a:schemeClr val="accent1">
                    <a:lumMod val="75000"/>
                  </a:schemeClr>
                </a:solidFill>
              </a:rPr>
              <a:t>STEP A:   ANALYZE THE PROBLEM</a:t>
            </a:r>
          </a:p>
        </p:txBody>
      </p:sp>
    </p:spTree>
    <p:extLst>
      <p:ext uri="{BB962C8B-B14F-4D97-AF65-F5344CB8AC3E}">
        <p14:creationId xmlns:p14="http://schemas.microsoft.com/office/powerpoint/2010/main" val="281988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r>
              <a:rPr lang="en-US" altLang="en-US" dirty="0">
                <a:solidFill>
                  <a:schemeClr val="accent1">
                    <a:lumMod val="75000"/>
                  </a:schemeClr>
                </a:solidFill>
              </a:rPr>
              <a:t>Step 4:  Construct UNIVERSITY database</a:t>
            </a:r>
          </a:p>
          <a:p>
            <a:pPr lvl="1"/>
            <a:r>
              <a:rPr lang="en-US" altLang="en-US" sz="2400" dirty="0">
                <a:solidFill>
                  <a:srgbClr val="00B050"/>
                </a:solidFill>
              </a:rPr>
              <a:t>Store data to represent each student, course, section, grade report, and prerequisite as a record in appropriate file</a:t>
            </a:r>
          </a:p>
          <a:p>
            <a:pPr marL="457200" lvl="1" indent="0">
              <a:buNone/>
            </a:pPr>
            <a:endParaRPr lang="en-US" altLang="en-US" sz="2400" dirty="0">
              <a:solidFill>
                <a:srgbClr val="00B050"/>
              </a:solidFill>
            </a:endParaRPr>
          </a:p>
          <a:p>
            <a:pPr marL="0" indent="0"/>
            <a:r>
              <a:rPr lang="en-US" altLang="en-US" dirty="0">
                <a:solidFill>
                  <a:schemeClr val="accent1">
                    <a:lumMod val="75000"/>
                  </a:schemeClr>
                </a:solidFill>
              </a:rPr>
              <a:t>Step 5:  Relationships among the records</a:t>
            </a:r>
          </a:p>
          <a:p>
            <a:pPr marL="0" indent="0"/>
            <a:endParaRPr lang="en-US" altLang="en-US" dirty="0">
              <a:solidFill>
                <a:schemeClr val="accent1">
                  <a:lumMod val="75000"/>
                </a:schemeClr>
              </a:solidFill>
            </a:endParaRPr>
          </a:p>
          <a:p>
            <a:pPr marL="0" indent="0"/>
            <a:r>
              <a:rPr lang="en-US" altLang="en-US" dirty="0">
                <a:solidFill>
                  <a:schemeClr val="accent1">
                    <a:lumMod val="75000"/>
                  </a:schemeClr>
                </a:solidFill>
              </a:rPr>
              <a:t>Step  6:  Manipulation involves querying and updating</a:t>
            </a:r>
          </a:p>
          <a:p>
            <a:pPr>
              <a:buFont typeface="Arial" panose="020B0604020202020204" pitchFamily="34" charset="0"/>
              <a:buChar char="•"/>
            </a:pPr>
            <a:endParaRPr lang="en-US" altLang="en-US" dirty="0">
              <a:solidFill>
                <a:schemeClr val="accent1">
                  <a:lumMod val="75000"/>
                </a:schemeClr>
              </a:solidFill>
            </a:endParaRPr>
          </a:p>
          <a:p>
            <a:endParaRPr lang="en-IN" dirty="0">
              <a:solidFill>
                <a:schemeClr val="accent1">
                  <a:lumMod val="75000"/>
                </a:schemeClr>
              </a:solidFill>
            </a:endParaRPr>
          </a:p>
        </p:txBody>
      </p:sp>
      <p:sp>
        <p:nvSpPr>
          <p:cNvPr id="3" name="Content Placeholder 2"/>
          <p:cNvSpPr>
            <a:spLocks noGrp="1"/>
          </p:cNvSpPr>
          <p:nvPr>
            <p:ph sz="quarter" idx="10"/>
          </p:nvPr>
        </p:nvSpPr>
        <p:spPr/>
        <p:txBody>
          <a:bodyPr/>
          <a:lstStyle/>
          <a:p>
            <a:r>
              <a:rPr lang="en-US" altLang="en-US" dirty="0"/>
              <a:t>UNIVERSITY database </a:t>
            </a:r>
            <a:r>
              <a:rPr lang="en-US" altLang="en-US" dirty="0" err="1"/>
              <a:t>contd</a:t>
            </a:r>
            <a:r>
              <a:rPr lang="en-US" altLang="en-US" dirty="0"/>
              <a:t>… </a:t>
            </a:r>
          </a:p>
          <a:p>
            <a:r>
              <a:rPr lang="en-US" dirty="0">
                <a:solidFill>
                  <a:srgbClr val="CC0066"/>
                </a:solidFill>
              </a:rPr>
              <a:t>Step B: Relate the records.</a:t>
            </a:r>
            <a:endParaRPr lang="en-IN" dirty="0">
              <a:solidFill>
                <a:srgbClr val="CC0066"/>
              </a:solidFill>
            </a:endParaRPr>
          </a:p>
        </p:txBody>
      </p:sp>
    </p:spTree>
    <p:extLst>
      <p:ext uri="{BB962C8B-B14F-4D97-AF65-F5344CB8AC3E}">
        <p14:creationId xmlns:p14="http://schemas.microsoft.com/office/powerpoint/2010/main" val="3911115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ltLang="en-US" b="1" dirty="0">
                <a:solidFill>
                  <a:srgbClr val="CC0066"/>
                </a:solidFill>
              </a:rPr>
              <a:t>Examples of queries:</a:t>
            </a:r>
          </a:p>
          <a:p>
            <a:pPr lvl="1"/>
            <a:r>
              <a:rPr lang="en-US" altLang="en-US" sz="2400" b="1" dirty="0">
                <a:solidFill>
                  <a:srgbClr val="00B050"/>
                </a:solidFill>
              </a:rPr>
              <a:t>Retrieve the transcript</a:t>
            </a:r>
          </a:p>
          <a:p>
            <a:pPr lvl="1"/>
            <a:r>
              <a:rPr lang="en-US" altLang="en-US" sz="2400" b="1" dirty="0">
                <a:solidFill>
                  <a:srgbClr val="00B050"/>
                </a:solidFill>
              </a:rPr>
              <a:t>List the names of students who took the section of the ‘Database’ course offered in fall 2008 and their grades in that section</a:t>
            </a:r>
          </a:p>
          <a:p>
            <a:pPr lvl="1"/>
            <a:r>
              <a:rPr lang="en-US" altLang="en-US" sz="2400" b="1" dirty="0">
                <a:solidFill>
                  <a:srgbClr val="00B050"/>
                </a:solidFill>
              </a:rPr>
              <a:t>List the prerequisites of the ‘Database’ course</a:t>
            </a:r>
          </a:p>
          <a:p>
            <a:pPr lvl="1"/>
            <a:endParaRPr lang="en-US" altLang="en-US" sz="2400" b="1" dirty="0">
              <a:solidFill>
                <a:srgbClr val="CC0066"/>
              </a:solidFill>
            </a:endParaRPr>
          </a:p>
          <a:p>
            <a:r>
              <a:rPr lang="en-US" altLang="en-US" b="1" dirty="0">
                <a:solidFill>
                  <a:srgbClr val="CC0066"/>
                </a:solidFill>
              </a:rPr>
              <a:t>Examples of updates:</a:t>
            </a:r>
          </a:p>
          <a:p>
            <a:pPr lvl="1"/>
            <a:r>
              <a:rPr lang="en-US" altLang="en-US" sz="2400" b="1" dirty="0">
                <a:solidFill>
                  <a:srgbClr val="00B050"/>
                </a:solidFill>
              </a:rPr>
              <a:t>Change the class of ‘Smith’ to sophomore</a:t>
            </a:r>
          </a:p>
          <a:p>
            <a:pPr lvl="1"/>
            <a:r>
              <a:rPr lang="en-US" altLang="en-US" sz="2400" b="1" dirty="0">
                <a:solidFill>
                  <a:srgbClr val="00B050"/>
                </a:solidFill>
              </a:rPr>
              <a:t>Create a new section for the ‘Database’ course for this semester</a:t>
            </a:r>
          </a:p>
          <a:p>
            <a:pPr lvl="1"/>
            <a:r>
              <a:rPr lang="en-US" altLang="en-US" sz="2400" b="1" dirty="0">
                <a:solidFill>
                  <a:srgbClr val="00B050"/>
                </a:solidFill>
              </a:rPr>
              <a:t>Enter a grade of ‘A’ for ‘Smith’ in the ‘Database’ section of last semester</a:t>
            </a:r>
          </a:p>
          <a:p>
            <a:pPr marL="457200" lvl="1" indent="0">
              <a:buNone/>
            </a:pPr>
            <a:endParaRPr lang="en-US" altLang="en-US" sz="2400" b="1" dirty="0">
              <a:solidFill>
                <a:srgbClr val="CC0066"/>
              </a:solidFill>
            </a:endParaRPr>
          </a:p>
          <a:p>
            <a:endParaRPr lang="en-IN" b="1" dirty="0">
              <a:solidFill>
                <a:srgbClr val="CC0066"/>
              </a:solidFill>
            </a:endParaRPr>
          </a:p>
        </p:txBody>
      </p:sp>
      <p:sp>
        <p:nvSpPr>
          <p:cNvPr id="3" name="Content Placeholder 2"/>
          <p:cNvSpPr>
            <a:spLocks noGrp="1"/>
          </p:cNvSpPr>
          <p:nvPr>
            <p:ph sz="quarter" idx="10"/>
          </p:nvPr>
        </p:nvSpPr>
        <p:spPr/>
        <p:txBody>
          <a:bodyPr/>
          <a:lstStyle/>
          <a:p>
            <a:r>
              <a:rPr lang="en-IN" dirty="0"/>
              <a:t>Examples of Queries and Updates:</a:t>
            </a:r>
          </a:p>
        </p:txBody>
      </p:sp>
    </p:spTree>
    <p:extLst>
      <p:ext uri="{BB962C8B-B14F-4D97-AF65-F5344CB8AC3E}">
        <p14:creationId xmlns:p14="http://schemas.microsoft.com/office/powerpoint/2010/main" val="59713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UNIVERSITY Database designed as:</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61" y="1470819"/>
            <a:ext cx="4546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05155" y="2028031"/>
            <a:ext cx="56197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1382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7015F-C182-4E47-BF1E-ABB36368C0CD}"/>
              </a:ext>
            </a:extLst>
          </p:cNvPr>
          <p:cNvSpPr>
            <a:spLocks noGrp="1"/>
          </p:cNvSpPr>
          <p:nvPr>
            <p:ph sz="quarter" idx="10"/>
          </p:nvPr>
        </p:nvSpPr>
        <p:spPr>
          <a:xfrm>
            <a:off x="3048000" y="2844800"/>
            <a:ext cx="5669280" cy="1168400"/>
          </a:xfrm>
        </p:spPr>
        <p:txBody>
          <a:bodyPr/>
          <a:lstStyle/>
          <a:p>
            <a:r>
              <a:rPr lang="en-IN" dirty="0">
                <a:solidFill>
                  <a:srgbClr val="00B050"/>
                </a:solidFill>
              </a:rPr>
              <a:t>Conceptual design of DB</a:t>
            </a:r>
          </a:p>
        </p:txBody>
      </p:sp>
    </p:spTree>
    <p:extLst>
      <p:ext uri="{BB962C8B-B14F-4D97-AF65-F5344CB8AC3E}">
        <p14:creationId xmlns:p14="http://schemas.microsoft.com/office/powerpoint/2010/main" val="2853194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solidFill>
                  <a:srgbClr val="FF0066"/>
                </a:solidFill>
              </a:rPr>
              <a:t>     </a:t>
            </a:r>
          </a:p>
          <a:p>
            <a:endParaRPr lang="en-IN" dirty="0">
              <a:solidFill>
                <a:srgbClr val="FF0066"/>
              </a:solidFill>
            </a:endParaRPr>
          </a:p>
          <a:p>
            <a:pPr>
              <a:buFont typeface="Wingdings" panose="05000000000000000000" pitchFamily="2" charset="2"/>
              <a:buChar char="§"/>
            </a:pPr>
            <a:r>
              <a:rPr lang="en-IN" dirty="0">
                <a:solidFill>
                  <a:srgbClr val="FF0066"/>
                </a:solidFill>
              </a:rPr>
              <a:t>    The information gathered in the requirements analysis step is used to </a:t>
            </a:r>
          </a:p>
          <a:p>
            <a:pPr marL="0" indent="0"/>
            <a:r>
              <a:rPr lang="en-IN" dirty="0">
                <a:solidFill>
                  <a:srgbClr val="FF0066"/>
                </a:solidFill>
              </a:rPr>
              <a:t>        develop a high-level description of the data to be stored in the database,  </a:t>
            </a:r>
          </a:p>
          <a:p>
            <a:pPr marL="0" indent="0"/>
            <a:r>
              <a:rPr lang="en-IN" dirty="0">
                <a:solidFill>
                  <a:srgbClr val="FF0066"/>
                </a:solidFill>
              </a:rPr>
              <a:t>         along with the constraints that are known to hold over this data.</a:t>
            </a:r>
          </a:p>
          <a:p>
            <a:pPr>
              <a:buFont typeface="Wingdings" panose="05000000000000000000" pitchFamily="2" charset="2"/>
              <a:buChar char="§"/>
            </a:pPr>
            <a:endParaRPr lang="en-IN" dirty="0">
              <a:solidFill>
                <a:srgbClr val="FF0066"/>
              </a:solidFill>
            </a:endParaRPr>
          </a:p>
          <a:p>
            <a:pPr>
              <a:buFont typeface="Wingdings" panose="05000000000000000000" pitchFamily="2" charset="2"/>
              <a:buChar char="§"/>
            </a:pPr>
            <a:r>
              <a:rPr lang="en-IN" dirty="0">
                <a:solidFill>
                  <a:srgbClr val="FF0066"/>
                </a:solidFill>
              </a:rPr>
              <a:t>     This step is often carried out using the </a:t>
            </a:r>
            <a:r>
              <a:rPr lang="en-IN" b="1" dirty="0">
                <a:solidFill>
                  <a:srgbClr val="7030A0"/>
                </a:solidFill>
              </a:rPr>
              <a:t>ER model.</a:t>
            </a:r>
          </a:p>
          <a:p>
            <a:pPr>
              <a:buFont typeface="Wingdings" panose="05000000000000000000" pitchFamily="2" charset="2"/>
              <a:buChar char="§"/>
            </a:pPr>
            <a:endParaRPr lang="en-IN" dirty="0"/>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Conceptual Database Design: </a:t>
            </a:r>
          </a:p>
        </p:txBody>
      </p:sp>
    </p:spTree>
    <p:extLst>
      <p:ext uri="{BB962C8B-B14F-4D97-AF65-F5344CB8AC3E}">
        <p14:creationId xmlns:p14="http://schemas.microsoft.com/office/powerpoint/2010/main" val="163211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b="1" dirty="0"/>
              <a:t>  </a:t>
            </a:r>
            <a:endParaRPr lang="en-IN" dirty="0"/>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Domains, Attributes, Tuples, and Relations</a:t>
            </a:r>
          </a:p>
        </p:txBody>
      </p:sp>
      <p:pic>
        <p:nvPicPr>
          <p:cNvPr id="4" name="Picture 3"/>
          <p:cNvPicPr>
            <a:picLocks noChangeAspect="1"/>
          </p:cNvPicPr>
          <p:nvPr/>
        </p:nvPicPr>
        <p:blipFill>
          <a:blip r:embed="rId3"/>
          <a:stretch>
            <a:fillRect/>
          </a:stretch>
        </p:blipFill>
        <p:spPr>
          <a:xfrm>
            <a:off x="914401" y="1735493"/>
            <a:ext cx="10618236" cy="4284307"/>
          </a:xfrm>
          <a:prstGeom prst="rect">
            <a:avLst/>
          </a:prstGeom>
        </p:spPr>
      </p:pic>
    </p:spTree>
    <p:extLst>
      <p:ext uri="{BB962C8B-B14F-4D97-AF65-F5344CB8AC3E}">
        <p14:creationId xmlns:p14="http://schemas.microsoft.com/office/powerpoint/2010/main" val="341953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ct val="0"/>
              </a:spcBef>
              <a:defRPr/>
            </a:pPr>
            <a:r>
              <a:rPr lang="en-US" sz="3200" dirty="0">
                <a:latin typeface="Arial" charset="0"/>
                <a:cs typeface="Arial" charset="0"/>
              </a:rPr>
              <a:t>Session 2</a:t>
            </a:r>
          </a:p>
          <a:p>
            <a:pPr>
              <a:spcBef>
                <a:spcPct val="0"/>
              </a:spcBef>
              <a:defRPr/>
            </a:pPr>
            <a:r>
              <a:rPr lang="en-US" sz="3200" dirty="0">
                <a:solidFill>
                  <a:srgbClr val="7030A0"/>
                </a:solidFill>
                <a:latin typeface="Arial" charset="0"/>
                <a:cs typeface="Arial" charset="0"/>
              </a:rPr>
              <a:t>Topic : </a:t>
            </a:r>
            <a:r>
              <a:rPr lang="en-IN" sz="3200" dirty="0">
                <a:solidFill>
                  <a:srgbClr val="7030A0"/>
                </a:solidFill>
                <a:effectLst/>
                <a:latin typeface="Times New Roman" panose="02020603050405020304" pitchFamily="18" charset="0"/>
                <a:ea typeface="Calibri" panose="020F0502020204030204" pitchFamily="34" charset="0"/>
              </a:rPr>
              <a:t>Database Design Process</a:t>
            </a:r>
            <a:endParaRPr lang="en-US" sz="3200" dirty="0">
              <a:solidFill>
                <a:srgbClr val="7030A0"/>
              </a:solidFill>
              <a:effectLst/>
              <a:latin typeface="Calibri" panose="020F0502020204030204" pitchFamily="34" charset="0"/>
              <a:ea typeface="Calibri" panose="020F0502020204030204" pitchFamily="34" charset="0"/>
            </a:endParaRPr>
          </a:p>
          <a:p>
            <a:pPr>
              <a:spcBef>
                <a:spcPct val="0"/>
              </a:spcBef>
              <a:defRPr/>
            </a:pPr>
            <a:endParaRPr lang="en-US" sz="4800" dirty="0">
              <a:latin typeface="Arial" charset="0"/>
              <a:cs typeface="Arial" charset="0"/>
            </a:endParaRPr>
          </a:p>
          <a:p>
            <a:pPr eaLnBrk="1" hangingPunct="1">
              <a:spcBef>
                <a:spcPct val="0"/>
              </a:spcBef>
              <a:buFont typeface="Arial" charset="0"/>
              <a:buNone/>
              <a:defRPr/>
            </a:pPr>
            <a:endParaRPr lang="en-US" sz="3200" dirty="0">
              <a:latin typeface="Arial" charset="0"/>
              <a:cs typeface="Arial" charset="0"/>
            </a:endParaRPr>
          </a:p>
        </p:txBody>
      </p:sp>
    </p:spTree>
    <p:extLst>
      <p:ext uri="{BB962C8B-B14F-4D97-AF65-F5344CB8AC3E}">
        <p14:creationId xmlns:p14="http://schemas.microsoft.com/office/powerpoint/2010/main" val="3690544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9E01F9-39D6-4EB2-B1CE-BC7421826296}"/>
              </a:ext>
            </a:extLst>
          </p:cNvPr>
          <p:cNvSpPr>
            <a:spLocks noGrp="1"/>
          </p:cNvSpPr>
          <p:nvPr>
            <p:ph sz="quarter" idx="10"/>
          </p:nvPr>
        </p:nvSpPr>
        <p:spPr>
          <a:xfrm>
            <a:off x="2857770" y="3012332"/>
            <a:ext cx="8432800" cy="1143000"/>
          </a:xfrm>
        </p:spPr>
        <p:txBody>
          <a:bodyPr/>
          <a:lstStyle/>
          <a:p>
            <a:r>
              <a:rPr lang="en-IN" dirty="0">
                <a:solidFill>
                  <a:srgbClr val="7030A0"/>
                </a:solidFill>
              </a:rPr>
              <a:t>SEMANTIC DATA MODEL</a:t>
            </a:r>
          </a:p>
        </p:txBody>
      </p:sp>
    </p:spTree>
    <p:extLst>
      <p:ext uri="{BB962C8B-B14F-4D97-AF65-F5344CB8AC3E}">
        <p14:creationId xmlns:p14="http://schemas.microsoft.com/office/powerpoint/2010/main" val="1625331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6000" b="1" dirty="0">
              <a:solidFill>
                <a:srgbClr val="CC0066"/>
              </a:solidFill>
            </a:endParaRPr>
          </a:p>
          <a:p>
            <a:pPr algn="ctr"/>
            <a:r>
              <a:rPr lang="en-IN" sz="6000" b="1" dirty="0">
                <a:solidFill>
                  <a:srgbClr val="CC0066"/>
                </a:solidFill>
              </a:rPr>
              <a:t>  ENTITY RELATIONSHIP</a:t>
            </a:r>
          </a:p>
          <a:p>
            <a:endParaRPr lang="en-IN" sz="6000" b="1" dirty="0"/>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4016534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3527" y="1456515"/>
            <a:ext cx="7445828" cy="4995924"/>
          </a:xfrm>
        </p:spPr>
      </p:pic>
      <p:sp>
        <p:nvSpPr>
          <p:cNvPr id="3" name="Content Placeholder 2"/>
          <p:cNvSpPr>
            <a:spLocks noGrp="1"/>
          </p:cNvSpPr>
          <p:nvPr>
            <p:ph sz="quarter" idx="10"/>
          </p:nvPr>
        </p:nvSpPr>
        <p:spPr/>
        <p:txBody>
          <a:bodyPr/>
          <a:lstStyle/>
          <a:p>
            <a:r>
              <a:rPr lang="en-IN" dirty="0">
                <a:solidFill>
                  <a:srgbClr val="7030A0"/>
                </a:solidFill>
              </a:rPr>
              <a:t>ENTITY RELATIONSHIP DIAGRAM</a:t>
            </a:r>
          </a:p>
        </p:txBody>
      </p:sp>
    </p:spTree>
    <p:extLst>
      <p:ext uri="{BB962C8B-B14F-4D97-AF65-F5344CB8AC3E}">
        <p14:creationId xmlns:p14="http://schemas.microsoft.com/office/powerpoint/2010/main" val="1211404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ENTITY  in ER diagram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45" y="1493091"/>
            <a:ext cx="7816073" cy="4928313"/>
          </a:xfrm>
          <a:prstGeom prst="rect">
            <a:avLst/>
          </a:prstGeom>
        </p:spPr>
      </p:pic>
    </p:spTree>
    <p:extLst>
      <p:ext uri="{BB962C8B-B14F-4D97-AF65-F5344CB8AC3E}">
        <p14:creationId xmlns:p14="http://schemas.microsoft.com/office/powerpoint/2010/main" val="2038985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ENTITY SET  in ER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210" y="1500479"/>
            <a:ext cx="6934200" cy="4825676"/>
          </a:xfrm>
          <a:prstGeom prst="rect">
            <a:avLst/>
          </a:prstGeom>
        </p:spPr>
      </p:pic>
    </p:spTree>
    <p:extLst>
      <p:ext uri="{BB962C8B-B14F-4D97-AF65-F5344CB8AC3E}">
        <p14:creationId xmlns:p14="http://schemas.microsoft.com/office/powerpoint/2010/main" val="809053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ATTRIBUTE  in ER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776" y="1499928"/>
            <a:ext cx="7033726" cy="4897405"/>
          </a:xfrm>
          <a:prstGeom prst="rect">
            <a:avLst/>
          </a:prstGeom>
        </p:spPr>
      </p:pic>
    </p:spTree>
    <p:extLst>
      <p:ext uri="{BB962C8B-B14F-4D97-AF65-F5344CB8AC3E}">
        <p14:creationId xmlns:p14="http://schemas.microsoft.com/office/powerpoint/2010/main" val="1327353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TYPES OF ATTRIBUTES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314" y="1637412"/>
            <a:ext cx="8156251" cy="5081490"/>
          </a:xfrm>
          <a:prstGeom prst="rect">
            <a:avLst/>
          </a:prstGeom>
        </p:spPr>
      </p:pic>
    </p:spTree>
    <p:extLst>
      <p:ext uri="{BB962C8B-B14F-4D97-AF65-F5344CB8AC3E}">
        <p14:creationId xmlns:p14="http://schemas.microsoft.com/office/powerpoint/2010/main" val="157859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p>
          <a:p>
            <a:r>
              <a:rPr lang="en-IN" dirty="0">
                <a:solidFill>
                  <a:srgbClr val="7030A0"/>
                </a:solidFill>
              </a:rPr>
              <a:t>TYPES OF ATTRIBUTES  (contd.)</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565" y="1434674"/>
            <a:ext cx="8418545" cy="4984297"/>
          </a:xfrm>
          <a:prstGeom prst="rect">
            <a:avLst/>
          </a:prstGeom>
        </p:spPr>
      </p:pic>
    </p:spTree>
    <p:extLst>
      <p:ext uri="{BB962C8B-B14F-4D97-AF65-F5344CB8AC3E}">
        <p14:creationId xmlns:p14="http://schemas.microsoft.com/office/powerpoint/2010/main" val="907202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ENTITY  in ER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597" y="1478723"/>
            <a:ext cx="8567836" cy="4940738"/>
          </a:xfrm>
          <a:prstGeom prst="rect">
            <a:avLst/>
          </a:prstGeom>
        </p:spPr>
      </p:pic>
    </p:spTree>
    <p:extLst>
      <p:ext uri="{BB962C8B-B14F-4D97-AF65-F5344CB8AC3E}">
        <p14:creationId xmlns:p14="http://schemas.microsoft.com/office/powerpoint/2010/main" val="472780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Simple ER diagrams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0" y="1463157"/>
            <a:ext cx="7167206" cy="5011511"/>
          </a:xfrm>
          <a:prstGeom prst="rect">
            <a:avLst/>
          </a:prstGeom>
        </p:spPr>
      </p:pic>
    </p:spTree>
    <p:extLst>
      <p:ext uri="{BB962C8B-B14F-4D97-AF65-F5344CB8AC3E}">
        <p14:creationId xmlns:p14="http://schemas.microsoft.com/office/powerpoint/2010/main" val="4127576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7030A0"/>
                </a:solidFill>
              </a:rPr>
              <a:t>LEARNING OUTCOME</a:t>
            </a:r>
          </a:p>
          <a:p>
            <a:endParaRPr lang="en-US" dirty="0"/>
          </a:p>
        </p:txBody>
      </p:sp>
      <p:sp>
        <p:nvSpPr>
          <p:cNvPr id="5" name="Rectangle 4"/>
          <p:cNvSpPr/>
          <p:nvPr/>
        </p:nvSpPr>
        <p:spPr>
          <a:xfrm>
            <a:off x="266700" y="1476375"/>
            <a:ext cx="11508533" cy="2123658"/>
          </a:xfrm>
          <a:prstGeom prst="rect">
            <a:avLst/>
          </a:prstGeom>
        </p:spPr>
        <p:txBody>
          <a:bodyPr wrap="square">
            <a:spAutoFit/>
          </a:bodyPr>
          <a:lstStyle/>
          <a:p>
            <a:pPr marL="571500" indent="-571500">
              <a:buFont typeface="Wingdings" panose="05000000000000000000" pitchFamily="2" charset="2"/>
              <a:buChar char="Ø"/>
            </a:pPr>
            <a:r>
              <a:rPr lang="en-IN" sz="4400" b="1" dirty="0">
                <a:solidFill>
                  <a:srgbClr val="00B050"/>
                </a:solidFill>
              </a:rPr>
              <a:t>Design of Database phases.</a:t>
            </a:r>
          </a:p>
          <a:p>
            <a:pPr marL="571500" lvl="0" indent="-571500">
              <a:buFont typeface="Wingdings" panose="05000000000000000000" pitchFamily="2" charset="2"/>
              <a:buChar char="Ø"/>
            </a:pPr>
            <a:r>
              <a:rPr lang="en-IN" sz="4400" b="1" dirty="0">
                <a:solidFill>
                  <a:srgbClr val="00B050"/>
                </a:solidFill>
              </a:rPr>
              <a:t>ER Modelling concepts</a:t>
            </a:r>
          </a:p>
          <a:p>
            <a:pPr marL="571500" lvl="0" indent="-571500">
              <a:buFont typeface="Wingdings" panose="05000000000000000000" pitchFamily="2" charset="2"/>
              <a:buChar char="Ø"/>
            </a:pPr>
            <a:r>
              <a:rPr lang="en-IN" sz="4400" b="1" dirty="0">
                <a:solidFill>
                  <a:srgbClr val="00B050"/>
                </a:solidFill>
              </a:rPr>
              <a:t>EER Concepts</a:t>
            </a:r>
            <a:endParaRPr lang="en-IN" sz="4400" b="1" dirty="0">
              <a:solidFill>
                <a:srgbClr val="00B050"/>
              </a:solidFill>
              <a:latin typeface="Arial Rounded MT Bold" panose="020F0704030504030204" pitchFamily="34" charset="0"/>
              <a:ea typeface="Calibri" panose="020F0502020204030204" pitchFamily="34" charset="0"/>
              <a:cs typeface="Calibri" panose="020F0502020204030204" pitchFamily="34" charset="0"/>
            </a:endParaRPr>
          </a:p>
        </p:txBody>
      </p:sp>
      <p:sp>
        <p:nvSpPr>
          <p:cNvPr id="2" name="Rectangle 1"/>
          <p:cNvSpPr/>
          <p:nvPr/>
        </p:nvSpPr>
        <p:spPr>
          <a:xfrm>
            <a:off x="2501943" y="5135225"/>
            <a:ext cx="5727657" cy="1200329"/>
          </a:xfrm>
          <a:prstGeom prst="rect">
            <a:avLst/>
          </a:prstGeom>
        </p:spPr>
        <p:txBody>
          <a:bodyPr wrap="square">
            <a:spAutoFit/>
          </a:bodyPr>
          <a:lstStyle/>
          <a:p>
            <a:pPr>
              <a:spcAft>
                <a:spcPts val="0"/>
              </a:spcAft>
            </a:pPr>
            <a:r>
              <a:rPr lang="en-IN" sz="2400" b="1" dirty="0">
                <a:solidFill>
                  <a:srgbClr val="7030A0"/>
                </a:solidFill>
                <a:latin typeface="Times New Roman" panose="02020603050405020304" pitchFamily="18" charset="0"/>
                <a:ea typeface="Calibri" panose="020F0502020204030204" pitchFamily="34" charset="0"/>
                <a:cs typeface="Calibri" panose="020F0502020204030204" pitchFamily="34" charset="0"/>
              </a:rPr>
              <a:t>REFER:      T1-Chapter 3 and 4;</a:t>
            </a:r>
            <a:endParaRPr lang="en-IN" sz="2400" b="1"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p>
            <a:pPr>
              <a:spcAft>
                <a:spcPts val="0"/>
              </a:spcAft>
            </a:pPr>
            <a:r>
              <a:rPr lang="en-IN" sz="2400" b="1" i="1" dirty="0">
                <a:solidFill>
                  <a:srgbClr val="7030A0"/>
                </a:solidFill>
                <a:latin typeface="Times New Roman" panose="02020603050405020304" pitchFamily="18" charset="0"/>
                <a:ea typeface="Calibri" panose="020F0502020204030204" pitchFamily="34" charset="0"/>
                <a:cs typeface="Calibri" panose="020F0502020204030204" pitchFamily="34" charset="0"/>
              </a:rPr>
              <a:t>                     Sections: </a:t>
            </a:r>
            <a:endParaRPr lang="en-IN" sz="2400" b="1"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p>
            <a:r>
              <a:rPr lang="en-IN" sz="2400" b="1" dirty="0">
                <a:solidFill>
                  <a:srgbClr val="7030A0"/>
                </a:solidFill>
                <a:latin typeface="Times New Roman" panose="02020603050405020304" pitchFamily="18" charset="0"/>
                <a:ea typeface="Calibri" panose="020F0502020204030204" pitchFamily="34" charset="0"/>
              </a:rPr>
              <a:t>                     3.1, 3.3-3.9, 4.1-4.3, 4.6</a:t>
            </a:r>
            <a:endParaRPr lang="en-IN" sz="2400" b="1" dirty="0">
              <a:solidFill>
                <a:srgbClr val="7030A0"/>
              </a:solidFill>
            </a:endParaRPr>
          </a:p>
        </p:txBody>
      </p:sp>
    </p:spTree>
    <p:extLst>
      <p:ext uri="{BB962C8B-B14F-4D97-AF65-F5344CB8AC3E}">
        <p14:creationId xmlns:p14="http://schemas.microsoft.com/office/powerpoint/2010/main" val="2706384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19100" y="1733550"/>
            <a:ext cx="11468100" cy="4114800"/>
          </a:xfrm>
          <a:prstGeom prst="rect">
            <a:avLst/>
          </a:prstGeom>
        </p:spPr>
        <p:txBody>
          <a:bodyPr vert="horz" lIns="91440" tIns="45720" rIns="91440" bIns="45720" rtlCol="0">
            <a:normAutofit fontScale="92500" lnSpcReduction="1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a:ea typeface="宋体" panose="02010600030101010101" pitchFamily="2" charset="-122"/>
              </a:rPr>
              <a:t>Entities and relationships are distinguishable using various keys</a:t>
            </a:r>
          </a:p>
          <a:p>
            <a:pPr>
              <a:lnSpc>
                <a:spcPct val="90000"/>
              </a:lnSpc>
            </a:pPr>
            <a:r>
              <a:rPr lang="en-US" altLang="zh-CN">
                <a:ea typeface="宋体" panose="02010600030101010101" pitchFamily="2" charset="-122"/>
              </a:rPr>
              <a:t>A </a:t>
            </a:r>
            <a:r>
              <a:rPr lang="en-US" altLang="zh-CN" b="1" i="1">
                <a:solidFill>
                  <a:schemeClr val="accent2"/>
                </a:solidFill>
                <a:ea typeface="宋体" panose="02010600030101010101" pitchFamily="2" charset="-122"/>
              </a:rPr>
              <a:t>key</a:t>
            </a:r>
            <a:r>
              <a:rPr lang="en-US" altLang="zh-CN" i="1">
                <a:ea typeface="宋体" panose="02010600030101010101" pitchFamily="2" charset="-122"/>
              </a:rPr>
              <a:t> </a:t>
            </a:r>
            <a:r>
              <a:rPr lang="en-US" altLang="zh-CN">
                <a:ea typeface="宋体" panose="02010600030101010101" pitchFamily="2" charset="-122"/>
              </a:rPr>
              <a:t>is a combination of one or more attributes, e.g., social-security number, combination of name and social-security number.</a:t>
            </a:r>
          </a:p>
          <a:p>
            <a:pPr>
              <a:lnSpc>
                <a:spcPct val="90000"/>
              </a:lnSpc>
            </a:pPr>
            <a:endParaRPr lang="en-US" altLang="zh-CN">
              <a:ea typeface="宋体" panose="02010600030101010101" pitchFamily="2" charset="-122"/>
            </a:endParaRPr>
          </a:p>
          <a:p>
            <a:pPr>
              <a:lnSpc>
                <a:spcPct val="90000"/>
              </a:lnSpc>
            </a:pPr>
            <a:r>
              <a:rPr lang="en-US" altLang="zh-CN">
                <a:ea typeface="宋体" panose="02010600030101010101" pitchFamily="2" charset="-122"/>
              </a:rPr>
              <a:t>A </a:t>
            </a:r>
            <a:r>
              <a:rPr lang="en-US" altLang="zh-CN" b="1" i="1">
                <a:solidFill>
                  <a:schemeClr val="accent2"/>
                </a:solidFill>
                <a:ea typeface="宋体" panose="02010600030101010101" pitchFamily="2" charset="-122"/>
              </a:rPr>
              <a:t>superkey</a:t>
            </a:r>
            <a:r>
              <a:rPr lang="en-US" altLang="zh-CN">
                <a:ea typeface="宋体" panose="02010600030101010101" pitchFamily="2" charset="-122"/>
              </a:rPr>
              <a:t> is a key defined either for an entity set or relationship set that uniquely identifies an entity, e.g.,  social-security number, phone number, combination of name and social-security number.</a:t>
            </a:r>
          </a:p>
          <a:p>
            <a:pPr>
              <a:lnSpc>
                <a:spcPct val="90000"/>
              </a:lnSpc>
            </a:pPr>
            <a:endParaRPr lang="en-US" altLang="zh-CN">
              <a:ea typeface="宋体" panose="02010600030101010101" pitchFamily="2" charset="-122"/>
            </a:endParaRPr>
          </a:p>
          <a:p>
            <a:pPr>
              <a:lnSpc>
                <a:spcPct val="90000"/>
              </a:lnSpc>
            </a:pPr>
            <a:r>
              <a:rPr lang="en-US" altLang="zh-CN">
                <a:ea typeface="宋体" panose="02010600030101010101" pitchFamily="2" charset="-122"/>
              </a:rPr>
              <a:t>A </a:t>
            </a:r>
            <a:r>
              <a:rPr lang="en-US" altLang="zh-CN" b="1" i="1">
                <a:solidFill>
                  <a:schemeClr val="accent2"/>
                </a:solidFill>
                <a:ea typeface="宋体" panose="02010600030101010101" pitchFamily="2" charset="-122"/>
              </a:rPr>
              <a:t>candidate key</a:t>
            </a:r>
            <a:r>
              <a:rPr lang="en-US" altLang="zh-CN" b="1">
                <a:solidFill>
                  <a:schemeClr val="accent2"/>
                </a:solidFill>
                <a:ea typeface="宋体" panose="02010600030101010101" pitchFamily="2" charset="-122"/>
              </a:rPr>
              <a:t> </a:t>
            </a:r>
            <a:r>
              <a:rPr lang="en-US" altLang="zh-CN">
                <a:ea typeface="宋体" panose="02010600030101010101" pitchFamily="2" charset="-122"/>
              </a:rPr>
              <a:t>is a minimal superkey that uniquely identifies either an entity or a relationship, e.g., social-security number, phone number.</a:t>
            </a:r>
          </a:p>
          <a:p>
            <a:pPr>
              <a:lnSpc>
                <a:spcPct val="90000"/>
              </a:lnSpc>
            </a:pPr>
            <a:endParaRPr lang="en-US" altLang="zh-CN">
              <a:ea typeface="宋体" panose="02010600030101010101" pitchFamily="2" charset="-122"/>
            </a:endParaRPr>
          </a:p>
          <a:p>
            <a:pPr>
              <a:lnSpc>
                <a:spcPct val="90000"/>
              </a:lnSpc>
            </a:pPr>
            <a:r>
              <a:rPr lang="en-US" altLang="zh-CN">
                <a:ea typeface="宋体" panose="02010600030101010101" pitchFamily="2" charset="-122"/>
              </a:rPr>
              <a:t>A </a:t>
            </a:r>
            <a:r>
              <a:rPr lang="en-US" altLang="zh-CN" b="1" i="1">
                <a:solidFill>
                  <a:schemeClr val="accent2"/>
                </a:solidFill>
                <a:ea typeface="宋体" panose="02010600030101010101" pitchFamily="2" charset="-122"/>
              </a:rPr>
              <a:t>primary key</a:t>
            </a:r>
            <a:r>
              <a:rPr lang="en-US" altLang="zh-CN" b="1">
                <a:solidFill>
                  <a:schemeClr val="accent2"/>
                </a:solidFill>
                <a:ea typeface="宋体" panose="02010600030101010101" pitchFamily="2" charset="-122"/>
              </a:rPr>
              <a:t> </a:t>
            </a:r>
            <a:r>
              <a:rPr lang="en-US" altLang="zh-CN">
                <a:ea typeface="宋体" panose="02010600030101010101" pitchFamily="2" charset="-122"/>
              </a:rPr>
              <a:t>is a candidate key that is chosen by the database designer to identify the entities of an entity set.</a:t>
            </a:r>
            <a:endParaRPr lang="en-US" altLang="zh-CN" dirty="0">
              <a:ea typeface="宋体" panose="02010600030101010101" pitchFamily="2" charset="-122"/>
            </a:endParaRPr>
          </a:p>
        </p:txBody>
      </p:sp>
      <p:sp>
        <p:nvSpPr>
          <p:cNvPr id="2" name="Rectangle 1"/>
          <p:cNvSpPr/>
          <p:nvPr/>
        </p:nvSpPr>
        <p:spPr>
          <a:xfrm>
            <a:off x="1038370" y="424934"/>
            <a:ext cx="1255472" cy="584775"/>
          </a:xfrm>
          <a:prstGeom prst="rect">
            <a:avLst/>
          </a:prstGeom>
        </p:spPr>
        <p:txBody>
          <a:bodyPr wrap="none">
            <a:spAutoFit/>
          </a:bodyPr>
          <a:lstStyle/>
          <a:p>
            <a:r>
              <a:rPr lang="en-IN" sz="3200" dirty="0">
                <a:solidFill>
                  <a:srgbClr val="7030A0"/>
                </a:solidFill>
                <a:latin typeface="Times New Roman" panose="02020603050405020304" pitchFamily="18" charset="0"/>
                <a:cs typeface="Times New Roman" panose="02020603050405020304" pitchFamily="18" charset="0"/>
              </a:rPr>
              <a:t>KEYS</a:t>
            </a:r>
          </a:p>
        </p:txBody>
      </p:sp>
    </p:spTree>
    <p:extLst>
      <p:ext uri="{BB962C8B-B14F-4D97-AF65-F5344CB8AC3E}">
        <p14:creationId xmlns:p14="http://schemas.microsoft.com/office/powerpoint/2010/main" val="2819588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76250" y="1733550"/>
            <a:ext cx="11258550" cy="4114800"/>
          </a:xfrm>
          <a:prstGeom prst="rect">
            <a:avLst/>
          </a:prstGeom>
        </p:spPr>
        <p:txBody>
          <a:bodyPr vert="horz" lIns="91440" tIns="45720" rIns="91440" bIns="45720" rtlCol="0">
            <a:normAutofit fontScale="92500" lnSpcReduction="2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foreign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set of one or more attributes of a strong entity set that are employed to construct the discriminator of a weak entity set.  The primary key of a weak entity set is formed by the primary key of the strong entity set on which it is existence-dependent</a:t>
            </a:r>
            <a:r>
              <a:rPr lang="en-US" altLang="zh-CN" sz="2800" dirty="0">
                <a:ea typeface="宋体" panose="02010600030101010101" pitchFamily="2" charset="-122"/>
              </a:rPr>
              <a:t>.</a:t>
            </a:r>
          </a:p>
          <a:p>
            <a:pPr>
              <a:lnSpc>
                <a:spcPct val="90000"/>
              </a:lnSpc>
            </a:pPr>
            <a:endParaRPr lang="en-US" altLang="zh-CN" sz="2800" dirty="0">
              <a:ea typeface="宋体" panose="02010600030101010101" pitchFamily="2" charset="-122"/>
            </a:endParaRPr>
          </a:p>
          <a:p>
            <a:pPr>
              <a:lnSpc>
                <a:spcPct val="90000"/>
              </a:lnSpc>
            </a:pPr>
            <a:endParaRPr lang="en-US" altLang="zh-CN" sz="2800" dirty="0">
              <a:ea typeface="宋体" panose="02010600030101010101" pitchFamily="2" charset="-122"/>
            </a:endParaRPr>
          </a:p>
          <a:p>
            <a:pPr>
              <a:lnSpc>
                <a:spcPct val="90000"/>
              </a:lnSpc>
            </a:pPr>
            <a:r>
              <a:rPr lang="en-US" altLang="zh-CN" dirty="0">
                <a:ea typeface="宋体" panose="02010600030101010101" pitchFamily="2" charset="-122"/>
              </a:rPr>
              <a:t>Relationship sets also have primary keys.  Assume </a:t>
            </a:r>
            <a:r>
              <a:rPr lang="en-US" altLang="zh-CN" i="1" dirty="0">
                <a:ea typeface="宋体" panose="02010600030101010101" pitchFamily="2" charset="-122"/>
              </a:rPr>
              <a:t>R</a:t>
            </a:r>
            <a:r>
              <a:rPr lang="en-US" altLang="zh-CN" dirty="0">
                <a:ea typeface="宋体" panose="02010600030101010101" pitchFamily="2" charset="-122"/>
              </a:rPr>
              <a:t> is a relationship set involving entity sets </a:t>
            </a:r>
            <a:r>
              <a:rPr lang="en-US" altLang="zh-CN" i="1" dirty="0">
                <a:ea typeface="宋体" panose="02010600030101010101" pitchFamily="2" charset="-122"/>
              </a:rPr>
              <a:t>E</a:t>
            </a:r>
            <a:r>
              <a:rPr lang="en-US" altLang="zh-CN" i="1" baseline="-25000" dirty="0">
                <a:ea typeface="宋体" panose="02010600030101010101" pitchFamily="2" charset="-122"/>
              </a:rPr>
              <a:t>1</a:t>
            </a:r>
            <a:r>
              <a:rPr lang="en-US" altLang="zh-CN" dirty="0">
                <a:ea typeface="宋体" panose="02010600030101010101" pitchFamily="2" charset="-122"/>
              </a:rPr>
              <a:t>, </a:t>
            </a:r>
            <a:r>
              <a:rPr lang="en-US" altLang="zh-CN" i="1" dirty="0">
                <a:ea typeface="宋体" panose="02010600030101010101" pitchFamily="2" charset="-122"/>
              </a:rPr>
              <a:t>E</a:t>
            </a:r>
            <a:r>
              <a:rPr lang="en-US" altLang="zh-CN" i="1" baseline="-25000" dirty="0">
                <a:ea typeface="宋体" panose="02010600030101010101" pitchFamily="2" charset="-122"/>
              </a:rPr>
              <a:t>2</a:t>
            </a:r>
            <a:r>
              <a:rPr lang="en-US" altLang="zh-CN" dirty="0">
                <a:ea typeface="宋体" panose="02010600030101010101" pitchFamily="2" charset="-122"/>
              </a:rPr>
              <a:t>, ..., </a:t>
            </a:r>
            <a:r>
              <a:rPr lang="en-US" altLang="zh-CN" i="1" dirty="0" err="1">
                <a:ea typeface="宋体" panose="02010600030101010101" pitchFamily="2" charset="-122"/>
              </a:rPr>
              <a:t>E</a:t>
            </a:r>
            <a:r>
              <a:rPr lang="en-US" altLang="zh-CN" i="1" baseline="-25000" dirty="0" err="1">
                <a:ea typeface="宋体" panose="02010600030101010101" pitchFamily="2" charset="-122"/>
              </a:rPr>
              <a:t>n</a:t>
            </a:r>
            <a:r>
              <a:rPr lang="en-US" altLang="zh-CN" dirty="0">
                <a:ea typeface="宋体" panose="02010600030101010101" pitchFamily="2" charset="-122"/>
              </a:rPr>
              <a:t>. Let primary-key(</a:t>
            </a:r>
            <a:r>
              <a:rPr lang="en-US" altLang="zh-CN" i="1" dirty="0" err="1">
                <a:ea typeface="宋体" panose="02010600030101010101" pitchFamily="2" charset="-122"/>
              </a:rPr>
              <a:t>E</a:t>
            </a:r>
            <a:r>
              <a:rPr lang="en-US" altLang="zh-CN" i="1" baseline="-25000" dirty="0" err="1">
                <a:ea typeface="宋体" panose="02010600030101010101" pitchFamily="2" charset="-122"/>
              </a:rPr>
              <a:t>i</a:t>
            </a:r>
            <a:r>
              <a:rPr lang="en-US" altLang="zh-CN" dirty="0">
                <a:ea typeface="宋体" panose="02010600030101010101" pitchFamily="2" charset="-122"/>
              </a:rPr>
              <a:t>) denote the primary key for entity set </a:t>
            </a:r>
            <a:r>
              <a:rPr lang="en-US" altLang="zh-CN" i="1" dirty="0" err="1">
                <a:ea typeface="宋体" panose="02010600030101010101" pitchFamily="2" charset="-122"/>
              </a:rPr>
              <a:t>E</a:t>
            </a:r>
            <a:r>
              <a:rPr lang="en-US" altLang="zh-CN" i="1" baseline="-25000" dirty="0" err="1">
                <a:ea typeface="宋体" panose="02010600030101010101" pitchFamily="2" charset="-122"/>
              </a:rPr>
              <a:t>i</a:t>
            </a:r>
            <a:r>
              <a:rPr lang="en-US" altLang="zh-CN" dirty="0">
                <a:ea typeface="宋体" panose="02010600030101010101" pitchFamily="2" charset="-122"/>
              </a:rPr>
              <a:t>. Assume primary-key(</a:t>
            </a:r>
            <a:r>
              <a:rPr lang="en-US" altLang="zh-CN" i="1" dirty="0" err="1">
                <a:ea typeface="宋体" panose="02010600030101010101" pitchFamily="2" charset="-122"/>
              </a:rPr>
              <a:t>E</a:t>
            </a:r>
            <a:r>
              <a:rPr lang="en-US" altLang="zh-CN" i="1" baseline="-25000" dirty="0" err="1">
                <a:ea typeface="宋体" panose="02010600030101010101" pitchFamily="2" charset="-122"/>
              </a:rPr>
              <a:t>i</a:t>
            </a:r>
            <a:r>
              <a:rPr lang="en-US" altLang="zh-CN" dirty="0">
                <a:ea typeface="宋体" panose="02010600030101010101" pitchFamily="2" charset="-122"/>
              </a:rPr>
              <a:t>) is unique for 1 ≤ </a:t>
            </a:r>
            <a:r>
              <a:rPr lang="en-US" altLang="zh-CN" i="1" dirty="0" err="1">
                <a:ea typeface="宋体" panose="02010600030101010101" pitchFamily="2" charset="-122"/>
              </a:rPr>
              <a:t>i</a:t>
            </a:r>
            <a:r>
              <a:rPr lang="en-US" altLang="zh-CN" dirty="0">
                <a:ea typeface="宋体" panose="02010600030101010101" pitchFamily="2" charset="-122"/>
              </a:rPr>
              <a:t> ≤ </a:t>
            </a:r>
            <a:r>
              <a:rPr lang="en-US" altLang="zh-CN" i="1" dirty="0">
                <a:ea typeface="宋体" panose="02010600030101010101" pitchFamily="2" charset="-122"/>
              </a:rPr>
              <a:t>n</a:t>
            </a:r>
            <a:r>
              <a:rPr lang="en-US" altLang="zh-CN" dirty="0">
                <a:ea typeface="宋体" panose="02010600030101010101" pitchFamily="2" charset="-122"/>
              </a:rPr>
              <a:t>. If </a:t>
            </a:r>
            <a:r>
              <a:rPr lang="en-US" altLang="zh-CN" i="1" dirty="0">
                <a:ea typeface="宋体" panose="02010600030101010101" pitchFamily="2" charset="-122"/>
              </a:rPr>
              <a:t>R</a:t>
            </a:r>
            <a:r>
              <a:rPr lang="en-US" altLang="zh-CN" dirty="0">
                <a:ea typeface="宋体" panose="02010600030101010101" pitchFamily="2" charset="-122"/>
              </a:rPr>
              <a:t> has no attributes then its </a:t>
            </a:r>
            <a:r>
              <a:rPr lang="en-US" altLang="zh-CN" dirty="0" err="1">
                <a:ea typeface="宋体" panose="02010600030101010101" pitchFamily="2" charset="-122"/>
              </a:rPr>
              <a:t>superkey</a:t>
            </a:r>
            <a:r>
              <a:rPr lang="en-US" altLang="zh-CN" dirty="0">
                <a:ea typeface="宋体" panose="02010600030101010101" pitchFamily="2" charset="-122"/>
              </a:rPr>
              <a:t> is:</a:t>
            </a:r>
          </a:p>
          <a:p>
            <a:pPr>
              <a:lnSpc>
                <a:spcPct val="90000"/>
              </a:lnSpc>
              <a:buFontTx/>
              <a:buNone/>
            </a:pPr>
            <a:r>
              <a:rPr lang="en-US" altLang="zh-CN" dirty="0">
                <a:ea typeface="宋体" panose="02010600030101010101" pitchFamily="2" charset="-122"/>
              </a:rPr>
              <a:t>	</a:t>
            </a:r>
            <a:r>
              <a:rPr lang="en-US" altLang="zh-CN" i="1" dirty="0">
                <a:ea typeface="宋体" panose="02010600030101010101" pitchFamily="2" charset="-122"/>
              </a:rPr>
              <a:t>primary-key</a:t>
            </a:r>
            <a:r>
              <a:rPr lang="en-US" altLang="zh-CN" dirty="0">
                <a:ea typeface="宋体" panose="02010600030101010101" pitchFamily="2" charset="-122"/>
              </a:rPr>
              <a:t>(</a:t>
            </a:r>
            <a:r>
              <a:rPr lang="en-US" altLang="zh-CN" i="1" dirty="0">
                <a:ea typeface="宋体" panose="02010600030101010101" pitchFamily="2" charset="-122"/>
              </a:rPr>
              <a:t>E</a:t>
            </a:r>
            <a:r>
              <a:rPr lang="en-US" altLang="zh-CN" i="1" baseline="-25000" dirty="0">
                <a:ea typeface="宋体" panose="02010600030101010101" pitchFamily="2" charset="-122"/>
              </a:rPr>
              <a:t>1</a:t>
            </a:r>
            <a:r>
              <a:rPr lang="en-US" altLang="zh-CN" dirty="0">
                <a:ea typeface="宋体" panose="02010600030101010101" pitchFamily="2" charset="-122"/>
              </a:rPr>
              <a:t>) ∪ </a:t>
            </a:r>
            <a:r>
              <a:rPr lang="en-US" altLang="zh-CN" i="1" dirty="0">
                <a:ea typeface="宋体" panose="02010600030101010101" pitchFamily="2" charset="-122"/>
              </a:rPr>
              <a:t>primary-key</a:t>
            </a:r>
            <a:r>
              <a:rPr lang="en-US" altLang="zh-CN" dirty="0">
                <a:ea typeface="宋体" panose="02010600030101010101" pitchFamily="2" charset="-122"/>
              </a:rPr>
              <a:t>(</a:t>
            </a:r>
            <a:r>
              <a:rPr lang="en-US" altLang="zh-CN" i="1" dirty="0">
                <a:ea typeface="宋体" panose="02010600030101010101" pitchFamily="2" charset="-122"/>
              </a:rPr>
              <a:t>E</a:t>
            </a:r>
            <a:r>
              <a:rPr lang="en-US" altLang="zh-CN" i="1" baseline="-25000" dirty="0">
                <a:ea typeface="宋体" panose="02010600030101010101" pitchFamily="2" charset="-122"/>
              </a:rPr>
              <a:t>2</a:t>
            </a:r>
            <a:r>
              <a:rPr lang="en-US" altLang="zh-CN" dirty="0">
                <a:ea typeface="宋体" panose="02010600030101010101" pitchFamily="2" charset="-122"/>
              </a:rPr>
              <a:t>) ∪ ... ∪ </a:t>
            </a:r>
            <a:r>
              <a:rPr lang="en-US" altLang="zh-CN" i="1" dirty="0">
                <a:ea typeface="宋体" panose="02010600030101010101" pitchFamily="2" charset="-122"/>
              </a:rPr>
              <a:t>primary-key</a:t>
            </a:r>
            <a:r>
              <a:rPr lang="en-US" altLang="zh-CN" dirty="0">
                <a:ea typeface="宋体" panose="02010600030101010101" pitchFamily="2" charset="-122"/>
              </a:rPr>
              <a:t>(</a:t>
            </a:r>
            <a:r>
              <a:rPr lang="en-US" altLang="zh-CN" i="1" dirty="0" err="1">
                <a:ea typeface="宋体" panose="02010600030101010101" pitchFamily="2" charset="-122"/>
              </a:rPr>
              <a:t>E</a:t>
            </a:r>
            <a:r>
              <a:rPr lang="en-US" altLang="zh-CN" i="1" baseline="-25000" dirty="0" err="1">
                <a:ea typeface="宋体" panose="02010600030101010101" pitchFamily="2" charset="-122"/>
              </a:rPr>
              <a:t>n</a:t>
            </a:r>
            <a:r>
              <a:rPr lang="en-US" altLang="zh-CN" dirty="0">
                <a:ea typeface="宋体" panose="02010600030101010101" pitchFamily="2" charset="-122"/>
              </a:rPr>
              <a:t>)</a:t>
            </a:r>
          </a:p>
          <a:p>
            <a:pPr>
              <a:lnSpc>
                <a:spcPct val="90000"/>
              </a:lnSpc>
              <a:buFontTx/>
              <a:buNone/>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This is a primary key if the mapping constraint is many-to-many.</a:t>
            </a: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If the mapping constraint is many to one from </a:t>
            </a:r>
            <a:r>
              <a:rPr lang="en-US" altLang="zh-CN" i="1" dirty="0">
                <a:ea typeface="宋体" panose="02010600030101010101" pitchFamily="2" charset="-122"/>
              </a:rPr>
              <a:t>E</a:t>
            </a:r>
            <a:r>
              <a:rPr lang="en-US" altLang="zh-CN" i="1" baseline="-25000" dirty="0">
                <a:ea typeface="宋体" panose="02010600030101010101" pitchFamily="2" charset="-122"/>
              </a:rPr>
              <a:t>1</a:t>
            </a:r>
            <a:r>
              <a:rPr lang="en-US" altLang="zh-CN" dirty="0">
                <a:ea typeface="宋体" panose="02010600030101010101" pitchFamily="2" charset="-122"/>
              </a:rPr>
              <a:t> to </a:t>
            </a:r>
            <a:r>
              <a:rPr lang="en-US" altLang="zh-CN" i="1" dirty="0">
                <a:ea typeface="宋体" panose="02010600030101010101" pitchFamily="2" charset="-122"/>
              </a:rPr>
              <a:t>E</a:t>
            </a:r>
            <a:r>
              <a:rPr lang="en-US" altLang="zh-CN" i="1" baseline="-25000" dirty="0">
                <a:ea typeface="宋体" panose="02010600030101010101" pitchFamily="2" charset="-122"/>
              </a:rPr>
              <a:t>2</a:t>
            </a:r>
            <a:r>
              <a:rPr lang="en-US" altLang="zh-CN" dirty="0">
                <a:ea typeface="宋体" panose="02010600030101010101" pitchFamily="2" charset="-122"/>
              </a:rPr>
              <a:t> then the primary key of </a:t>
            </a:r>
            <a:r>
              <a:rPr lang="en-US" altLang="zh-CN" i="1" dirty="0">
                <a:ea typeface="宋体" panose="02010600030101010101" pitchFamily="2" charset="-122"/>
              </a:rPr>
              <a:t>R</a:t>
            </a:r>
            <a:r>
              <a:rPr lang="en-US" altLang="zh-CN" dirty="0">
                <a:ea typeface="宋体" panose="02010600030101010101" pitchFamily="2" charset="-122"/>
              </a:rPr>
              <a:t> is primary key of </a:t>
            </a:r>
            <a:r>
              <a:rPr lang="en-US" altLang="zh-CN" i="1" dirty="0">
                <a:ea typeface="宋体" panose="02010600030101010101" pitchFamily="2" charset="-122"/>
              </a:rPr>
              <a:t>E</a:t>
            </a:r>
            <a:r>
              <a:rPr lang="en-US" altLang="zh-CN" i="1" baseline="-25000" dirty="0">
                <a:ea typeface="宋体" panose="02010600030101010101" pitchFamily="2" charset="-122"/>
              </a:rPr>
              <a:t>1</a:t>
            </a:r>
            <a:r>
              <a:rPr lang="en-US" altLang="zh-CN" dirty="0">
                <a:ea typeface="宋体" panose="02010600030101010101" pitchFamily="2" charset="-122"/>
              </a:rPr>
              <a:t>.</a:t>
            </a:r>
          </a:p>
        </p:txBody>
      </p:sp>
      <p:sp>
        <p:nvSpPr>
          <p:cNvPr id="2" name="Rectangle 1"/>
          <p:cNvSpPr/>
          <p:nvPr/>
        </p:nvSpPr>
        <p:spPr>
          <a:xfrm>
            <a:off x="1035052" y="405884"/>
            <a:ext cx="1861407" cy="830997"/>
          </a:xfrm>
          <a:prstGeom prst="rect">
            <a:avLst/>
          </a:prstGeom>
        </p:spPr>
        <p:txBody>
          <a:bodyPr wrap="none">
            <a:spAutoFit/>
          </a:bodyPr>
          <a:lstStyle/>
          <a:p>
            <a:r>
              <a:rPr lang="en-IN" sz="4800" b="1" dirty="0">
                <a:solidFill>
                  <a:srgbClr val="7030A0"/>
                </a:solidFill>
                <a:latin typeface="Times New Roman" panose="02020603050405020304" pitchFamily="18" charset="0"/>
                <a:cs typeface="Times New Roman" panose="02020603050405020304" pitchFamily="18" charset="0"/>
              </a:rPr>
              <a:t>KEYS</a:t>
            </a:r>
            <a:endParaRPr lang="en-IN" sz="4800" b="1" dirty="0"/>
          </a:p>
        </p:txBody>
      </p:sp>
    </p:spTree>
    <p:extLst>
      <p:ext uri="{BB962C8B-B14F-4D97-AF65-F5344CB8AC3E}">
        <p14:creationId xmlns:p14="http://schemas.microsoft.com/office/powerpoint/2010/main" val="3560764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0" y="1463157"/>
            <a:ext cx="9083676" cy="4899543"/>
          </a:xfrm>
          <a:prstGeom prst="rect">
            <a:avLst/>
          </a:prstGeom>
        </p:spPr>
      </p:pic>
    </p:spTree>
    <p:extLst>
      <p:ext uri="{BB962C8B-B14F-4D97-AF65-F5344CB8AC3E}">
        <p14:creationId xmlns:p14="http://schemas.microsoft.com/office/powerpoint/2010/main" val="1834252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1505728"/>
            <a:ext cx="8696325" cy="4971272"/>
          </a:xfrm>
          <a:prstGeom prst="rect">
            <a:avLst/>
          </a:prstGeom>
        </p:spPr>
      </p:pic>
    </p:spTree>
    <p:extLst>
      <p:ext uri="{BB962C8B-B14F-4D97-AF65-F5344CB8AC3E}">
        <p14:creationId xmlns:p14="http://schemas.microsoft.com/office/powerpoint/2010/main" val="1102172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320" y="1641498"/>
            <a:ext cx="6963880" cy="4650256"/>
          </a:xfrm>
          <a:prstGeom prst="rect">
            <a:avLst/>
          </a:prstGeom>
        </p:spPr>
      </p:pic>
    </p:spTree>
    <p:extLst>
      <p:ext uri="{BB962C8B-B14F-4D97-AF65-F5344CB8AC3E}">
        <p14:creationId xmlns:p14="http://schemas.microsoft.com/office/powerpoint/2010/main" val="824088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727788" y="1417441"/>
            <a:ext cx="7856375" cy="5026089"/>
          </a:xfrm>
        </p:spPr>
      </p:pic>
      <p:sp>
        <p:nvSpPr>
          <p:cNvPr id="5" name="Rectangle 4"/>
          <p:cNvSpPr/>
          <p:nvPr/>
        </p:nvSpPr>
        <p:spPr>
          <a:xfrm>
            <a:off x="727788" y="295861"/>
            <a:ext cx="2874505" cy="830997"/>
          </a:xfrm>
          <a:prstGeom prst="rect">
            <a:avLst/>
          </a:prstGeom>
        </p:spPr>
        <p:txBody>
          <a:bodyPr wrap="none">
            <a:spAutoFit/>
          </a:bodyPr>
          <a:lstStyle/>
          <a:p>
            <a:r>
              <a:rPr lang="en-IN" sz="4800" b="1" dirty="0">
                <a:solidFill>
                  <a:srgbClr val="7030A0"/>
                </a:solidFill>
              </a:rPr>
              <a:t>ER Models</a:t>
            </a:r>
          </a:p>
        </p:txBody>
      </p:sp>
    </p:spTree>
    <p:extLst>
      <p:ext uri="{BB962C8B-B14F-4D97-AF65-F5344CB8AC3E}">
        <p14:creationId xmlns:p14="http://schemas.microsoft.com/office/powerpoint/2010/main" val="1878425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7200" b="1" dirty="0">
              <a:solidFill>
                <a:srgbClr val="7030A0"/>
              </a:solidFill>
            </a:endParaRPr>
          </a:p>
          <a:p>
            <a:r>
              <a:rPr lang="en-IN" sz="7200" b="1" dirty="0">
                <a:solidFill>
                  <a:srgbClr val="7030A0"/>
                </a:solidFill>
              </a:rPr>
              <a:t>          QUESTION???</a:t>
            </a:r>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2791991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483" y="1463157"/>
            <a:ext cx="7280211" cy="4918982"/>
          </a:xfrm>
          <a:prstGeom prst="rect">
            <a:avLst/>
          </a:prstGeom>
        </p:spPr>
      </p:pic>
    </p:spTree>
    <p:extLst>
      <p:ext uri="{BB962C8B-B14F-4D97-AF65-F5344CB8AC3E}">
        <p14:creationId xmlns:p14="http://schemas.microsoft.com/office/powerpoint/2010/main" val="3886814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930988" y="1443135"/>
            <a:ext cx="8498762" cy="5088294"/>
          </a:xfrm>
        </p:spPr>
      </p:pic>
      <p:sp>
        <p:nvSpPr>
          <p:cNvPr id="5" name="Rectangle 4"/>
          <p:cNvSpPr/>
          <p:nvPr/>
        </p:nvSpPr>
        <p:spPr>
          <a:xfrm>
            <a:off x="685728" y="183892"/>
            <a:ext cx="3998239" cy="1107996"/>
          </a:xfrm>
          <a:prstGeom prst="rect">
            <a:avLst/>
          </a:prstGeom>
        </p:spPr>
        <p:txBody>
          <a:bodyPr wrap="square">
            <a:spAutoFit/>
          </a:bodyPr>
          <a:lstStyle/>
          <a:p>
            <a:r>
              <a:rPr lang="en-IN" sz="6600" b="1" dirty="0">
                <a:solidFill>
                  <a:srgbClr val="7030A0"/>
                </a:solidFill>
              </a:rPr>
              <a:t>ER Models</a:t>
            </a:r>
          </a:p>
        </p:txBody>
      </p:sp>
    </p:spTree>
    <p:extLst>
      <p:ext uri="{BB962C8B-B14F-4D97-AF65-F5344CB8AC3E}">
        <p14:creationId xmlns:p14="http://schemas.microsoft.com/office/powerpoint/2010/main" val="3810115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950" y="1542669"/>
            <a:ext cx="7112258" cy="5054276"/>
          </a:xfrm>
          <a:prstGeom prst="rect">
            <a:avLst/>
          </a:prstGeom>
        </p:spPr>
      </p:pic>
    </p:spTree>
    <p:extLst>
      <p:ext uri="{BB962C8B-B14F-4D97-AF65-F5344CB8AC3E}">
        <p14:creationId xmlns:p14="http://schemas.microsoft.com/office/powerpoint/2010/main" val="394769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563003" y="2678502"/>
            <a:ext cx="8432800" cy="1143000"/>
          </a:xfrm>
        </p:spPr>
        <p:txBody>
          <a:bodyPr/>
          <a:lstStyle/>
          <a:p>
            <a:r>
              <a:rPr lang="en-IN" dirty="0">
                <a:solidFill>
                  <a:srgbClr val="7030A0"/>
                </a:solidFill>
              </a:rPr>
              <a:t>REVIEW of DBMS TERMS</a:t>
            </a:r>
          </a:p>
        </p:txBody>
      </p:sp>
    </p:spTree>
    <p:extLst>
      <p:ext uri="{BB962C8B-B14F-4D97-AF65-F5344CB8AC3E}">
        <p14:creationId xmlns:p14="http://schemas.microsoft.com/office/powerpoint/2010/main" val="4062814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190" y="1520688"/>
            <a:ext cx="7686869" cy="5079352"/>
          </a:xfrm>
          <a:prstGeom prst="rect">
            <a:avLst/>
          </a:prstGeom>
        </p:spPr>
      </p:pic>
    </p:spTree>
    <p:extLst>
      <p:ext uri="{BB962C8B-B14F-4D97-AF65-F5344CB8AC3E}">
        <p14:creationId xmlns:p14="http://schemas.microsoft.com/office/powerpoint/2010/main" val="3671434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089" y="1484184"/>
            <a:ext cx="7174463" cy="5082268"/>
          </a:xfrm>
          <a:prstGeom prst="rect">
            <a:avLst/>
          </a:prstGeom>
        </p:spPr>
      </p:pic>
    </p:spTree>
    <p:extLst>
      <p:ext uri="{BB962C8B-B14F-4D97-AF65-F5344CB8AC3E}">
        <p14:creationId xmlns:p14="http://schemas.microsoft.com/office/powerpoint/2010/main" val="3157007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63351"/>
            <a:ext cx="7350967" cy="5009372"/>
          </a:xfrm>
          <a:prstGeom prst="rect">
            <a:avLst/>
          </a:prstGeom>
        </p:spPr>
      </p:pic>
    </p:spTree>
    <p:extLst>
      <p:ext uri="{BB962C8B-B14F-4D97-AF65-F5344CB8AC3E}">
        <p14:creationId xmlns:p14="http://schemas.microsoft.com/office/powerpoint/2010/main" val="1067772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773" y="1426029"/>
            <a:ext cx="7672096" cy="5077603"/>
          </a:xfrm>
          <a:prstGeom prst="rect">
            <a:avLst/>
          </a:prstGeom>
        </p:spPr>
      </p:pic>
    </p:spTree>
    <p:extLst>
      <p:ext uri="{BB962C8B-B14F-4D97-AF65-F5344CB8AC3E}">
        <p14:creationId xmlns:p14="http://schemas.microsoft.com/office/powerpoint/2010/main" val="3558451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3730" y="1595335"/>
            <a:ext cx="7594599" cy="4967701"/>
          </a:xfrm>
          <a:prstGeom prst="rect">
            <a:avLst/>
          </a:prstGeom>
        </p:spPr>
      </p:pic>
    </p:spTree>
    <p:extLst>
      <p:ext uri="{BB962C8B-B14F-4D97-AF65-F5344CB8AC3E}">
        <p14:creationId xmlns:p14="http://schemas.microsoft.com/office/powerpoint/2010/main" val="2442896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160" y="1481818"/>
            <a:ext cx="7106039" cy="4970301"/>
          </a:xfrm>
          <a:prstGeom prst="rect">
            <a:avLst/>
          </a:prstGeom>
        </p:spPr>
      </p:pic>
    </p:spTree>
    <p:extLst>
      <p:ext uri="{BB962C8B-B14F-4D97-AF65-F5344CB8AC3E}">
        <p14:creationId xmlns:p14="http://schemas.microsoft.com/office/powerpoint/2010/main" val="1051839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063" y="1537995"/>
            <a:ext cx="7056276" cy="4817265"/>
          </a:xfrm>
          <a:prstGeom prst="rect">
            <a:avLst/>
          </a:prstGeom>
        </p:spPr>
      </p:pic>
    </p:spTree>
    <p:extLst>
      <p:ext uri="{BB962C8B-B14F-4D97-AF65-F5344CB8AC3E}">
        <p14:creationId xmlns:p14="http://schemas.microsoft.com/office/powerpoint/2010/main" val="766176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9" y="1511558"/>
            <a:ext cx="7462935" cy="4928313"/>
          </a:xfrm>
          <a:prstGeom prst="rect">
            <a:avLst/>
          </a:prstGeom>
        </p:spPr>
      </p:pic>
    </p:spTree>
    <p:extLst>
      <p:ext uri="{BB962C8B-B14F-4D97-AF65-F5344CB8AC3E}">
        <p14:creationId xmlns:p14="http://schemas.microsoft.com/office/powerpoint/2010/main" val="3845630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692" y="1604864"/>
            <a:ext cx="6934200" cy="4702629"/>
          </a:xfrm>
          <a:prstGeom prst="rect">
            <a:avLst/>
          </a:prstGeom>
        </p:spPr>
      </p:pic>
    </p:spTree>
    <p:extLst>
      <p:ext uri="{BB962C8B-B14F-4D97-AF65-F5344CB8AC3E}">
        <p14:creationId xmlns:p14="http://schemas.microsoft.com/office/powerpoint/2010/main" val="1943067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402" y="1500480"/>
            <a:ext cx="6788798" cy="4788354"/>
          </a:xfrm>
          <a:prstGeom prst="rect">
            <a:avLst/>
          </a:prstGeom>
        </p:spPr>
      </p:pic>
    </p:spTree>
    <p:extLst>
      <p:ext uri="{BB962C8B-B14F-4D97-AF65-F5344CB8AC3E}">
        <p14:creationId xmlns:p14="http://schemas.microsoft.com/office/powerpoint/2010/main" val="246970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6000" b="1" dirty="0">
              <a:solidFill>
                <a:srgbClr val="CC0066"/>
              </a:solidFill>
            </a:endParaRPr>
          </a:p>
          <a:p>
            <a:r>
              <a:rPr lang="en-IN" sz="6000" b="1" dirty="0">
                <a:solidFill>
                  <a:srgbClr val="CC0066"/>
                </a:solidFill>
              </a:rPr>
              <a:t>Phases of Database Design</a:t>
            </a:r>
          </a:p>
          <a:p>
            <a:endParaRPr lang="en-IN" sz="6000" b="1" dirty="0"/>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2545712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917" y="1660849"/>
            <a:ext cx="6934200" cy="4517766"/>
          </a:xfrm>
          <a:prstGeom prst="rect">
            <a:avLst/>
          </a:prstGeom>
        </p:spPr>
      </p:pic>
    </p:spTree>
    <p:extLst>
      <p:ext uri="{BB962C8B-B14F-4D97-AF65-F5344CB8AC3E}">
        <p14:creationId xmlns:p14="http://schemas.microsoft.com/office/powerpoint/2010/main" val="2937432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259" y="1492897"/>
            <a:ext cx="6934200" cy="4945226"/>
          </a:xfrm>
          <a:prstGeom prst="rect">
            <a:avLst/>
          </a:prstGeom>
        </p:spPr>
      </p:pic>
    </p:spTree>
    <p:extLst>
      <p:ext uri="{BB962C8B-B14F-4D97-AF65-F5344CB8AC3E}">
        <p14:creationId xmlns:p14="http://schemas.microsoft.com/office/powerpoint/2010/main" val="3673267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676" y="1500672"/>
            <a:ext cx="7280210" cy="4970143"/>
          </a:xfrm>
          <a:prstGeom prst="rect">
            <a:avLst/>
          </a:prstGeom>
        </p:spPr>
      </p:pic>
    </p:spTree>
    <p:extLst>
      <p:ext uri="{BB962C8B-B14F-4D97-AF65-F5344CB8AC3E}">
        <p14:creationId xmlns:p14="http://schemas.microsoft.com/office/powerpoint/2010/main" val="861533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549" y="1604864"/>
            <a:ext cx="6934200" cy="4702629"/>
          </a:xfrm>
          <a:prstGeom prst="rect">
            <a:avLst/>
          </a:prstGeom>
        </p:spPr>
      </p:pic>
    </p:spTree>
    <p:extLst>
      <p:ext uri="{BB962C8B-B14F-4D97-AF65-F5344CB8AC3E}">
        <p14:creationId xmlns:p14="http://schemas.microsoft.com/office/powerpoint/2010/main" val="211026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63156"/>
            <a:ext cx="6934200" cy="4751032"/>
          </a:xfrm>
          <a:prstGeom prst="rect">
            <a:avLst/>
          </a:prstGeom>
        </p:spPr>
      </p:pic>
    </p:spTree>
    <p:extLst>
      <p:ext uri="{BB962C8B-B14F-4D97-AF65-F5344CB8AC3E}">
        <p14:creationId xmlns:p14="http://schemas.microsoft.com/office/powerpoint/2010/main" val="1481586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965" y="1519334"/>
            <a:ext cx="6934200" cy="4733925"/>
          </a:xfrm>
          <a:prstGeom prst="rect">
            <a:avLst/>
          </a:prstGeom>
        </p:spPr>
      </p:pic>
    </p:spTree>
    <p:extLst>
      <p:ext uri="{BB962C8B-B14F-4D97-AF65-F5344CB8AC3E}">
        <p14:creationId xmlns:p14="http://schemas.microsoft.com/office/powerpoint/2010/main" val="3494258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prstGeom prst="rect">
            <a:avLst/>
          </a:prstGeom>
        </p:spPr>
        <p:txBody>
          <a:bodyPr wrap="square">
            <a:spAutoFit/>
          </a:bodyPr>
          <a:lstStyle/>
          <a:p>
            <a:r>
              <a:rPr lang="en-IN" sz="6600" b="1" dirty="0">
                <a:solidFill>
                  <a:srgbClr val="7030A0"/>
                </a:solidFill>
              </a:rPr>
              <a:t>ER Models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7677" y="1433415"/>
            <a:ext cx="7145693" cy="4953389"/>
          </a:xfrm>
          <a:prstGeom prst="rect">
            <a:avLst/>
          </a:prstGeom>
        </p:spPr>
      </p:pic>
    </p:spTree>
    <p:extLst>
      <p:ext uri="{BB962C8B-B14F-4D97-AF65-F5344CB8AC3E}">
        <p14:creationId xmlns:p14="http://schemas.microsoft.com/office/powerpoint/2010/main" val="3327811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194" y="1604864"/>
            <a:ext cx="7466822" cy="4814597"/>
          </a:xfrm>
          <a:prstGeom prst="rect">
            <a:avLst/>
          </a:prstGeom>
        </p:spPr>
      </p:pic>
    </p:spTree>
    <p:extLst>
      <p:ext uri="{BB962C8B-B14F-4D97-AF65-F5344CB8AC3E}">
        <p14:creationId xmlns:p14="http://schemas.microsoft.com/office/powerpoint/2010/main" val="1793712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0"/>
          </p:nvPr>
        </p:nvSpPr>
        <p:spPr/>
        <p:txBody>
          <a:bodyPr/>
          <a:lstStyle/>
          <a:p>
            <a:r>
              <a:rPr lang="en-IN" dirty="0">
                <a:solidFill>
                  <a:srgbClr val="7030A0"/>
                </a:solidFill>
              </a:rPr>
              <a:t>ER Model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500479"/>
            <a:ext cx="7425612" cy="4897405"/>
          </a:xfrm>
          <a:prstGeom prst="rect">
            <a:avLst/>
          </a:prstGeom>
        </p:spPr>
      </p:pic>
    </p:spTree>
    <p:extLst>
      <p:ext uri="{BB962C8B-B14F-4D97-AF65-F5344CB8AC3E}">
        <p14:creationId xmlns:p14="http://schemas.microsoft.com/office/powerpoint/2010/main" val="3733530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0"/>
          </p:nvPr>
        </p:nvSpPr>
        <p:spPr/>
        <p:txBody>
          <a:bodyPr/>
          <a:lstStyle/>
          <a:p>
            <a:r>
              <a:rPr lang="en-IN" dirty="0">
                <a:solidFill>
                  <a:srgbClr val="7030A0"/>
                </a:solidFill>
              </a:rPr>
              <a:t>ER Model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9" y="1583685"/>
            <a:ext cx="7164355" cy="4725558"/>
          </a:xfrm>
          <a:prstGeom prst="rect">
            <a:avLst/>
          </a:prstGeom>
        </p:spPr>
      </p:pic>
    </p:spTree>
    <p:extLst>
      <p:ext uri="{BB962C8B-B14F-4D97-AF65-F5344CB8AC3E}">
        <p14:creationId xmlns:p14="http://schemas.microsoft.com/office/powerpoint/2010/main" val="2437889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1. Requirements specification and analysis</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2. Conceptual design</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3. Logical design </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4. Physical design</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p:txBody>
      </p:sp>
    </p:spTree>
    <p:extLst>
      <p:ext uri="{BB962C8B-B14F-4D97-AF65-F5344CB8AC3E}">
        <p14:creationId xmlns:p14="http://schemas.microsoft.com/office/powerpoint/2010/main" val="37312717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35" y="1530221"/>
            <a:ext cx="5710334" cy="46110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559" y="1380931"/>
            <a:ext cx="6108441" cy="4760362"/>
          </a:xfrm>
          <a:prstGeom prst="rect">
            <a:avLst/>
          </a:prstGeom>
        </p:spPr>
      </p:pic>
    </p:spTree>
    <p:extLst>
      <p:ext uri="{BB962C8B-B14F-4D97-AF65-F5344CB8AC3E}">
        <p14:creationId xmlns:p14="http://schemas.microsoft.com/office/powerpoint/2010/main" val="40166001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3" y="1706334"/>
            <a:ext cx="6012804" cy="45096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076" y="1735493"/>
            <a:ext cx="5973923" cy="4480443"/>
          </a:xfrm>
          <a:prstGeom prst="rect">
            <a:avLst/>
          </a:prstGeom>
        </p:spPr>
      </p:pic>
    </p:spTree>
    <p:extLst>
      <p:ext uri="{BB962C8B-B14F-4D97-AF65-F5344CB8AC3E}">
        <p14:creationId xmlns:p14="http://schemas.microsoft.com/office/powerpoint/2010/main" val="2097821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80" y="1753671"/>
            <a:ext cx="6552422" cy="46657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248" y="1911658"/>
            <a:ext cx="5662903" cy="4349815"/>
          </a:xfrm>
          <a:prstGeom prst="rect">
            <a:avLst/>
          </a:prstGeom>
        </p:spPr>
      </p:pic>
    </p:spTree>
    <p:extLst>
      <p:ext uri="{BB962C8B-B14F-4D97-AF65-F5344CB8AC3E}">
        <p14:creationId xmlns:p14="http://schemas.microsoft.com/office/powerpoint/2010/main" val="3025191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35" y="1446244"/>
            <a:ext cx="6110773" cy="482392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905" y="1446244"/>
            <a:ext cx="5973924" cy="4823927"/>
          </a:xfrm>
          <a:prstGeom prst="rect">
            <a:avLst/>
          </a:prstGeom>
        </p:spPr>
      </p:pic>
    </p:spTree>
    <p:extLst>
      <p:ext uri="{BB962C8B-B14F-4D97-AF65-F5344CB8AC3E}">
        <p14:creationId xmlns:p14="http://schemas.microsoft.com/office/powerpoint/2010/main" val="1296169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ER Model</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597" y="1463157"/>
            <a:ext cx="7261549" cy="4918982"/>
          </a:xfrm>
          <a:prstGeom prst="rect">
            <a:avLst/>
          </a:prstGeom>
        </p:spPr>
      </p:pic>
    </p:spTree>
    <p:extLst>
      <p:ext uri="{BB962C8B-B14F-4D97-AF65-F5344CB8AC3E}">
        <p14:creationId xmlns:p14="http://schemas.microsoft.com/office/powerpoint/2010/main" val="1797790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138" y="1506893"/>
            <a:ext cx="8432800" cy="4765027"/>
          </a:xfrm>
          <a:prstGeom prst="rect">
            <a:avLst/>
          </a:prstGeom>
        </p:spPr>
      </p:pic>
    </p:spTree>
    <p:extLst>
      <p:ext uri="{BB962C8B-B14F-4D97-AF65-F5344CB8AC3E}">
        <p14:creationId xmlns:p14="http://schemas.microsoft.com/office/powerpoint/2010/main" val="29927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13" y="1474237"/>
            <a:ext cx="5368209" cy="48705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672" y="1454847"/>
            <a:ext cx="5865327" cy="5055877"/>
          </a:xfrm>
          <a:prstGeom prst="rect">
            <a:avLst/>
          </a:prstGeom>
        </p:spPr>
      </p:pic>
    </p:spTree>
    <p:extLst>
      <p:ext uri="{BB962C8B-B14F-4D97-AF65-F5344CB8AC3E}">
        <p14:creationId xmlns:p14="http://schemas.microsoft.com/office/powerpoint/2010/main" val="4009584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0909"/>
            <a:ext cx="5925457" cy="49872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457" y="1450909"/>
            <a:ext cx="5905759" cy="4925981"/>
          </a:xfrm>
          <a:prstGeom prst="rect">
            <a:avLst/>
          </a:prstGeom>
        </p:spPr>
      </p:pic>
    </p:spTree>
    <p:extLst>
      <p:ext uri="{BB962C8B-B14F-4D97-AF65-F5344CB8AC3E}">
        <p14:creationId xmlns:p14="http://schemas.microsoft.com/office/powerpoint/2010/main" val="3975463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41" y="1649769"/>
            <a:ext cx="5588259" cy="473237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1583580"/>
            <a:ext cx="5793533" cy="4798559"/>
          </a:xfrm>
          <a:prstGeom prst="rect">
            <a:avLst/>
          </a:prstGeom>
        </p:spPr>
      </p:pic>
    </p:spTree>
    <p:extLst>
      <p:ext uri="{BB962C8B-B14F-4D97-AF65-F5344CB8AC3E}">
        <p14:creationId xmlns:p14="http://schemas.microsoft.com/office/powerpoint/2010/main" val="2137115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ER Model</a:t>
            </a:r>
          </a:p>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01" y="1463156"/>
            <a:ext cx="7933353" cy="4844337"/>
          </a:xfrm>
          <a:prstGeom prst="rect">
            <a:avLst/>
          </a:prstGeom>
        </p:spPr>
      </p:pic>
    </p:spTree>
    <p:extLst>
      <p:ext uri="{BB962C8B-B14F-4D97-AF65-F5344CB8AC3E}">
        <p14:creationId xmlns:p14="http://schemas.microsoft.com/office/powerpoint/2010/main" val="804868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3375" y="1524000"/>
            <a:ext cx="5826125" cy="4983243"/>
          </a:xfrm>
        </p:spPr>
      </p:pic>
      <p:sp>
        <p:nvSpPr>
          <p:cNvPr id="3" name="Content Placeholder 2"/>
          <p:cNvSpPr>
            <a:spLocks noGrp="1"/>
          </p:cNvSpPr>
          <p:nvPr>
            <p:ph sz="quarter" idx="10"/>
          </p:nvPr>
        </p:nvSpPr>
        <p:spPr/>
        <p:txBody>
          <a:bodyPr/>
          <a:lstStyle/>
          <a:p>
            <a:r>
              <a:rPr lang="en-IN" dirty="0">
                <a:solidFill>
                  <a:srgbClr val="CC0066"/>
                </a:solidFill>
              </a:rPr>
              <a:t>Phases of Database Design</a:t>
            </a:r>
          </a:p>
        </p:txBody>
      </p:sp>
    </p:spTree>
    <p:extLst>
      <p:ext uri="{BB962C8B-B14F-4D97-AF65-F5344CB8AC3E}">
        <p14:creationId xmlns:p14="http://schemas.microsoft.com/office/powerpoint/2010/main" val="1457070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a:p>
        </p:txBody>
      </p:sp>
      <p:pic>
        <p:nvPicPr>
          <p:cNvPr id="4" name="Picture 1026" descr="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1470026"/>
            <a:ext cx="7366000" cy="505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505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290" y="1436607"/>
            <a:ext cx="6569161" cy="4926871"/>
          </a:xfrm>
        </p:spPr>
      </p:pic>
      <p:sp>
        <p:nvSpPr>
          <p:cNvPr id="3" name="Content Placeholder 2"/>
          <p:cNvSpPr>
            <a:spLocks noGrp="1"/>
          </p:cNvSpPr>
          <p:nvPr>
            <p:ph sz="quarter" idx="10"/>
          </p:nvPr>
        </p:nvSpPr>
        <p:spPr/>
        <p:txBody>
          <a:bodyPr/>
          <a:lstStyle/>
          <a:p>
            <a:r>
              <a:rPr lang="en-IN" dirty="0">
                <a:solidFill>
                  <a:srgbClr val="7030A0"/>
                </a:solidFill>
              </a:rPr>
              <a:t>Other Notations of ER Models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8376" y="1436606"/>
            <a:ext cx="6123624" cy="4926871"/>
          </a:xfrm>
          <a:prstGeom prst="rect">
            <a:avLst/>
          </a:prstGeom>
        </p:spPr>
      </p:pic>
    </p:spTree>
    <p:extLst>
      <p:ext uri="{BB962C8B-B14F-4D97-AF65-F5344CB8AC3E}">
        <p14:creationId xmlns:p14="http://schemas.microsoft.com/office/powerpoint/2010/main" val="4212584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Other Notations of ER Models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4905"/>
            <a:ext cx="6409353" cy="480701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0416" y="1490564"/>
            <a:ext cx="6017467" cy="4755695"/>
          </a:xfrm>
          <a:prstGeom prst="rect">
            <a:avLst/>
          </a:prstGeom>
        </p:spPr>
      </p:pic>
    </p:spTree>
    <p:extLst>
      <p:ext uri="{BB962C8B-B14F-4D97-AF65-F5344CB8AC3E}">
        <p14:creationId xmlns:p14="http://schemas.microsoft.com/office/powerpoint/2010/main" val="1850275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Other Notations of ER Models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1600199"/>
            <a:ext cx="5905500" cy="44291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127" y="1600199"/>
            <a:ext cx="5980145" cy="4485109"/>
          </a:xfrm>
          <a:prstGeom prst="rect">
            <a:avLst/>
          </a:prstGeom>
        </p:spPr>
      </p:pic>
    </p:spTree>
    <p:extLst>
      <p:ext uri="{BB962C8B-B14F-4D97-AF65-F5344CB8AC3E}">
        <p14:creationId xmlns:p14="http://schemas.microsoft.com/office/powerpoint/2010/main" val="33557263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2450" y="1423987"/>
            <a:ext cx="5426128" cy="4633913"/>
          </a:xfrm>
          <a:prstGeom prst="rect">
            <a:avLst/>
          </a:prstGeom>
        </p:spPr>
      </p:pic>
      <p:pic>
        <p:nvPicPr>
          <p:cNvPr id="5" name="Picture 4"/>
          <p:cNvPicPr>
            <a:picLocks noChangeAspect="1"/>
          </p:cNvPicPr>
          <p:nvPr/>
        </p:nvPicPr>
        <p:blipFill>
          <a:blip r:embed="rId3"/>
          <a:stretch>
            <a:fillRect/>
          </a:stretch>
        </p:blipFill>
        <p:spPr>
          <a:xfrm>
            <a:off x="6767861" y="1571625"/>
            <a:ext cx="4858396" cy="4119562"/>
          </a:xfrm>
          <a:prstGeom prst="rect">
            <a:avLst/>
          </a:prstGeom>
        </p:spPr>
      </p:pic>
    </p:spTree>
    <p:extLst>
      <p:ext uri="{BB962C8B-B14F-4D97-AF65-F5344CB8AC3E}">
        <p14:creationId xmlns:p14="http://schemas.microsoft.com/office/powerpoint/2010/main" val="739817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CONSTRUCTING ER Model</a:t>
            </a:r>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58" y="1463351"/>
            <a:ext cx="6533760" cy="491878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021" y="1426029"/>
            <a:ext cx="6107979" cy="4956110"/>
          </a:xfrm>
          <a:prstGeom prst="rect">
            <a:avLst/>
          </a:prstGeom>
        </p:spPr>
      </p:pic>
    </p:spTree>
    <p:extLst>
      <p:ext uri="{BB962C8B-B14F-4D97-AF65-F5344CB8AC3E}">
        <p14:creationId xmlns:p14="http://schemas.microsoft.com/office/powerpoint/2010/main" val="26637871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CONSTRUCTING ER Model</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11" y="1436913"/>
            <a:ext cx="6158205" cy="47790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8784" y="1436913"/>
            <a:ext cx="6123216" cy="4779023"/>
          </a:xfrm>
          <a:prstGeom prst="rect">
            <a:avLst/>
          </a:prstGeom>
        </p:spPr>
      </p:pic>
    </p:spTree>
    <p:extLst>
      <p:ext uri="{BB962C8B-B14F-4D97-AF65-F5344CB8AC3E}">
        <p14:creationId xmlns:p14="http://schemas.microsoft.com/office/powerpoint/2010/main" val="2502593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solidFill>
                <a:srgbClr val="7030A0"/>
              </a:solidFill>
            </a:endParaRPr>
          </a:p>
          <a:p>
            <a:r>
              <a:rPr lang="en-IN" dirty="0">
                <a:solidFill>
                  <a:srgbClr val="7030A0"/>
                </a:solidFill>
              </a:rPr>
              <a:t>CONSTRUCTING ER Model</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94" y="1492897"/>
            <a:ext cx="7408508" cy="4779023"/>
          </a:xfrm>
          <a:prstGeom prst="rect">
            <a:avLst/>
          </a:prstGeom>
        </p:spPr>
      </p:pic>
    </p:spTree>
    <p:extLst>
      <p:ext uri="{BB962C8B-B14F-4D97-AF65-F5344CB8AC3E}">
        <p14:creationId xmlns:p14="http://schemas.microsoft.com/office/powerpoint/2010/main" val="3708701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5AA711-D63C-47EF-9525-5A80D2DBE9BC}"/>
              </a:ext>
            </a:extLst>
          </p:cNvPr>
          <p:cNvSpPr>
            <a:spLocks noGrp="1"/>
          </p:cNvSpPr>
          <p:nvPr>
            <p:ph idx="1"/>
          </p:nvPr>
        </p:nvSpPr>
        <p:spPr>
          <a:xfrm>
            <a:off x="406399" y="1493838"/>
            <a:ext cx="11111149" cy="4525963"/>
          </a:xfrm>
        </p:spPr>
        <p:txBody>
          <a:bodyPr>
            <a:normAutofit fontScale="92500" lnSpcReduction="10000"/>
          </a:bodyPr>
          <a:lstStyle/>
          <a:p>
            <a:r>
              <a:rPr lang="en-IN" dirty="0"/>
              <a:t>Consider a </a:t>
            </a:r>
            <a:r>
              <a:rPr lang="en-IN" i="1" dirty="0"/>
              <a:t>mail order </a:t>
            </a:r>
            <a:r>
              <a:rPr lang="en-IN" dirty="0"/>
              <a:t>database in which employees take orders for parts from customers. The data requirements are summarized as follows:</a:t>
            </a:r>
          </a:p>
          <a:p>
            <a:pPr>
              <a:buFont typeface="Wingdings" panose="05000000000000000000" pitchFamily="2" charset="2"/>
              <a:buChar char="§"/>
            </a:pPr>
            <a:r>
              <a:rPr lang="en-IN" dirty="0"/>
              <a:t>The mail order company has employees identified by a unique employee number, their first and last names, and a zip code where they are located.</a:t>
            </a:r>
          </a:p>
          <a:p>
            <a:pPr>
              <a:buFont typeface="Wingdings" panose="05000000000000000000" pitchFamily="2" charset="2"/>
              <a:buChar char="§"/>
            </a:pPr>
            <a:r>
              <a:rPr lang="en-IN" dirty="0"/>
              <a:t>Customers of the company are uniquely identified by a customer number. </a:t>
            </a:r>
          </a:p>
          <a:p>
            <a:pPr>
              <a:buFont typeface="Wingdings" panose="05000000000000000000" pitchFamily="2" charset="2"/>
              <a:buChar char="§"/>
            </a:pPr>
            <a:r>
              <a:rPr lang="en-IN" dirty="0"/>
              <a:t>In addition, their first and last names and a zip code where they are located are recorded.</a:t>
            </a:r>
          </a:p>
          <a:p>
            <a:pPr>
              <a:buFont typeface="Wingdings" panose="05000000000000000000" pitchFamily="2" charset="2"/>
              <a:buChar char="§"/>
            </a:pPr>
            <a:r>
              <a:rPr lang="en-IN" dirty="0"/>
              <a:t>The parts being sold by the company are identified by a unique part number. In addition, a part name, their price, and quantity in stock are recorded.</a:t>
            </a:r>
          </a:p>
          <a:p>
            <a:pPr>
              <a:buFont typeface="Wingdings" panose="05000000000000000000" pitchFamily="2" charset="2"/>
              <a:buChar char="§"/>
            </a:pPr>
            <a:r>
              <a:rPr lang="en-IN" dirty="0"/>
              <a:t>Orders placed by customers are taken by employees and are given a unique order number. Each order may contain certain quantities of one or more parts and their received date as well as a shipped date is recorded.</a:t>
            </a:r>
          </a:p>
          <a:p>
            <a:r>
              <a:rPr lang="en-IN" b="1" dirty="0">
                <a:solidFill>
                  <a:srgbClr val="7030A0"/>
                </a:solidFill>
              </a:rPr>
              <a:t>Design an Entity-Relationship diagram for the mail order database</a:t>
            </a:r>
            <a:r>
              <a:rPr lang="en-IN" dirty="0"/>
              <a:t>.</a:t>
            </a:r>
          </a:p>
          <a:p>
            <a:endParaRPr lang="en-IN" dirty="0"/>
          </a:p>
        </p:txBody>
      </p:sp>
      <p:sp>
        <p:nvSpPr>
          <p:cNvPr id="3" name="Content Placeholder 2">
            <a:extLst>
              <a:ext uri="{FF2B5EF4-FFF2-40B4-BE49-F238E27FC236}">
                <a16:creationId xmlns:a16="http://schemas.microsoft.com/office/drawing/2014/main" id="{6A38C799-BC54-4679-9490-A0A156B30579}"/>
              </a:ext>
            </a:extLst>
          </p:cNvPr>
          <p:cNvSpPr>
            <a:spLocks noGrp="1"/>
          </p:cNvSpPr>
          <p:nvPr>
            <p:ph sz="quarter" idx="10"/>
          </p:nvPr>
        </p:nvSpPr>
        <p:spPr/>
        <p:txBody>
          <a:bodyPr/>
          <a:lstStyle/>
          <a:p>
            <a:r>
              <a:rPr lang="en-IN" dirty="0">
                <a:solidFill>
                  <a:srgbClr val="7030A0"/>
                </a:solidFill>
              </a:rPr>
              <a:t>Example 1  design ER</a:t>
            </a:r>
          </a:p>
        </p:txBody>
      </p:sp>
    </p:spTree>
    <p:extLst>
      <p:ext uri="{BB962C8B-B14F-4D97-AF65-F5344CB8AC3E}">
        <p14:creationId xmlns:p14="http://schemas.microsoft.com/office/powerpoint/2010/main" val="28775472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195E55-4877-4B72-9BE5-614BF953FD7E}"/>
              </a:ext>
            </a:extLst>
          </p:cNvPr>
          <p:cNvSpPr>
            <a:spLocks noGrp="1"/>
          </p:cNvSpPr>
          <p:nvPr>
            <p:ph idx="1"/>
          </p:nvPr>
        </p:nvSpPr>
        <p:spPr>
          <a:xfrm>
            <a:off x="406400" y="1493838"/>
            <a:ext cx="8173396" cy="4525963"/>
          </a:xfrm>
        </p:spPr>
        <p:txBody>
          <a:bodyPr>
            <a:normAutofit fontScale="92500" lnSpcReduction="10000"/>
          </a:bodyPr>
          <a:lstStyle/>
          <a:p>
            <a:r>
              <a:rPr lang="en-IN" dirty="0">
                <a:solidFill>
                  <a:srgbClr val="FF0000"/>
                </a:solidFill>
              </a:rPr>
              <a:t>Step 1:</a:t>
            </a:r>
            <a:r>
              <a:rPr lang="en-IN" dirty="0"/>
              <a:t> Identify the Entities:   Employee, Customer, Parts, Order</a:t>
            </a:r>
          </a:p>
          <a:p>
            <a:r>
              <a:rPr lang="en-IN" dirty="0">
                <a:solidFill>
                  <a:srgbClr val="FF0000"/>
                </a:solidFill>
              </a:rPr>
              <a:t>Step 2</a:t>
            </a:r>
            <a:r>
              <a:rPr lang="en-IN" dirty="0"/>
              <a:t>: Identify the attributes of each entity:</a:t>
            </a:r>
          </a:p>
          <a:p>
            <a:r>
              <a:rPr lang="en-IN" dirty="0"/>
              <a:t>      Employee =&gt; </a:t>
            </a:r>
            <a:r>
              <a:rPr lang="en-IN" dirty="0" err="1"/>
              <a:t>enum</a:t>
            </a:r>
            <a:r>
              <a:rPr lang="en-IN" dirty="0"/>
              <a:t>, </a:t>
            </a:r>
            <a:r>
              <a:rPr lang="en-IN" dirty="0" err="1"/>
              <a:t>fname</a:t>
            </a:r>
            <a:r>
              <a:rPr lang="en-IN" dirty="0"/>
              <a:t>, </a:t>
            </a:r>
            <a:r>
              <a:rPr lang="en-IN" dirty="0" err="1"/>
              <a:t>lname</a:t>
            </a:r>
            <a:r>
              <a:rPr lang="en-IN" dirty="0"/>
              <a:t>, </a:t>
            </a:r>
            <a:r>
              <a:rPr lang="en-IN" dirty="0" err="1"/>
              <a:t>zipcode</a:t>
            </a:r>
            <a:endParaRPr lang="en-IN" dirty="0"/>
          </a:p>
          <a:p>
            <a:r>
              <a:rPr lang="en-IN" dirty="0"/>
              <a:t>      Customer =&gt; </a:t>
            </a:r>
            <a:r>
              <a:rPr lang="en-IN" dirty="0" err="1"/>
              <a:t>custnum</a:t>
            </a:r>
            <a:r>
              <a:rPr lang="en-IN" dirty="0"/>
              <a:t>, </a:t>
            </a:r>
            <a:r>
              <a:rPr lang="en-IN" dirty="0" err="1"/>
              <a:t>fname,lname,zipcode</a:t>
            </a:r>
            <a:endParaRPr lang="en-IN" dirty="0"/>
          </a:p>
          <a:p>
            <a:r>
              <a:rPr lang="en-IN" dirty="0"/>
              <a:t>       Parts =&gt; </a:t>
            </a:r>
            <a:r>
              <a:rPr lang="en-IN" dirty="0" err="1"/>
              <a:t>partnum</a:t>
            </a:r>
            <a:r>
              <a:rPr lang="en-IN" dirty="0"/>
              <a:t>, price, </a:t>
            </a:r>
            <a:r>
              <a:rPr lang="en-IN" dirty="0" err="1"/>
              <a:t>qtyinhand</a:t>
            </a:r>
            <a:endParaRPr lang="en-IN" dirty="0"/>
          </a:p>
          <a:p>
            <a:r>
              <a:rPr lang="en-IN" dirty="0"/>
              <a:t>       Order =&gt;</a:t>
            </a:r>
            <a:r>
              <a:rPr lang="en-IN" dirty="0" err="1"/>
              <a:t>ordernum,recvddate</a:t>
            </a:r>
            <a:r>
              <a:rPr lang="en-IN" dirty="0"/>
              <a:t>, </a:t>
            </a:r>
            <a:r>
              <a:rPr lang="en-IN" dirty="0" err="1"/>
              <a:t>partnum,qty,shippeddate</a:t>
            </a:r>
            <a:endParaRPr lang="en-IN" dirty="0"/>
          </a:p>
          <a:p>
            <a:r>
              <a:rPr lang="en-IN" dirty="0">
                <a:solidFill>
                  <a:srgbClr val="FF0000"/>
                </a:solidFill>
              </a:rPr>
              <a:t>Step 3: </a:t>
            </a:r>
          </a:p>
          <a:p>
            <a:r>
              <a:rPr lang="en-IN" dirty="0"/>
              <a:t>Consider the “The mail order company has employees identified by a unique employee number, their first and last names, and a zip code where they are located” </a:t>
            </a:r>
          </a:p>
          <a:p>
            <a:endParaRPr lang="en" dirty="0"/>
          </a:p>
          <a:p>
            <a:r>
              <a:rPr lang="en" dirty="0"/>
              <a:t>                </a:t>
            </a:r>
          </a:p>
          <a:p>
            <a:endParaRPr lang="en-IN" dirty="0"/>
          </a:p>
        </p:txBody>
      </p:sp>
      <p:sp>
        <p:nvSpPr>
          <p:cNvPr id="3" name="Content Placeholder 2">
            <a:extLst>
              <a:ext uri="{FF2B5EF4-FFF2-40B4-BE49-F238E27FC236}">
                <a16:creationId xmlns:a16="http://schemas.microsoft.com/office/drawing/2014/main" id="{B9F4A191-15C8-4CA3-9CF5-F68A80B3A467}"/>
              </a:ext>
            </a:extLst>
          </p:cNvPr>
          <p:cNvSpPr>
            <a:spLocks noGrp="1"/>
          </p:cNvSpPr>
          <p:nvPr>
            <p:ph sz="quarter" idx="10"/>
          </p:nvPr>
        </p:nvSpPr>
        <p:spPr/>
        <p:txBody>
          <a:bodyPr/>
          <a:lstStyle/>
          <a:p>
            <a:r>
              <a:rPr lang="en-IN" dirty="0">
                <a:solidFill>
                  <a:srgbClr val="7030A0"/>
                </a:solidFill>
              </a:rPr>
              <a:t>Solution</a:t>
            </a:r>
          </a:p>
        </p:txBody>
      </p:sp>
      <p:pic>
        <p:nvPicPr>
          <p:cNvPr id="4" name="Picture 3">
            <a:extLst>
              <a:ext uri="{FF2B5EF4-FFF2-40B4-BE49-F238E27FC236}">
                <a16:creationId xmlns:a16="http://schemas.microsoft.com/office/drawing/2014/main" id="{AF829C83-34AE-48BE-96A6-EB2E5856A2BB}"/>
              </a:ext>
            </a:extLst>
          </p:cNvPr>
          <p:cNvPicPr>
            <a:picLocks noChangeAspect="1"/>
          </p:cNvPicPr>
          <p:nvPr/>
        </p:nvPicPr>
        <p:blipFill>
          <a:blip r:embed="rId2"/>
          <a:stretch>
            <a:fillRect/>
          </a:stretch>
        </p:blipFill>
        <p:spPr>
          <a:xfrm>
            <a:off x="8839200" y="3789853"/>
            <a:ext cx="3174115" cy="2229948"/>
          </a:xfrm>
          <a:prstGeom prst="rect">
            <a:avLst/>
          </a:prstGeom>
        </p:spPr>
      </p:pic>
    </p:spTree>
    <p:extLst>
      <p:ext uri="{BB962C8B-B14F-4D97-AF65-F5344CB8AC3E}">
        <p14:creationId xmlns:p14="http://schemas.microsoft.com/office/powerpoint/2010/main" val="3103121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lvl="1" indent="-342900">
              <a:buClr>
                <a:srgbClr val="101141"/>
              </a:buClr>
              <a:buNone/>
            </a:pPr>
            <a:r>
              <a:rPr lang="en-IN" dirty="0"/>
              <a:t> </a:t>
            </a:r>
            <a:r>
              <a:rPr lang="en-US" altLang="en-US" sz="2400" b="1" dirty="0">
                <a:solidFill>
                  <a:srgbClr val="FF0000"/>
                </a:solidFill>
              </a:rPr>
              <a:t>1. Requirements specification and analysis</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
        <p:nvSpPr>
          <p:cNvPr id="4" name="Rectangle 3"/>
          <p:cNvSpPr/>
          <p:nvPr/>
        </p:nvSpPr>
        <p:spPr>
          <a:xfrm>
            <a:off x="1574800" y="2551837"/>
            <a:ext cx="8750300" cy="3046988"/>
          </a:xfrm>
          <a:prstGeom prst="rect">
            <a:avLst/>
          </a:prstGeom>
        </p:spPr>
        <p:txBody>
          <a:bodyPr wrap="square">
            <a:spAutoFit/>
          </a:bodyPr>
          <a:lstStyle/>
          <a:p>
            <a:pPr marL="342900" indent="-342900">
              <a:buFont typeface="Arial" panose="020B0604020202020204" pitchFamily="34" charset="0"/>
              <a:buChar char="•"/>
            </a:pPr>
            <a:r>
              <a:rPr lang="en-IN" sz="2400" b="1" dirty="0">
                <a:solidFill>
                  <a:srgbClr val="00B050"/>
                </a:solidFill>
              </a:rPr>
              <a:t>The requirements and the collection analysis phase produce both data requirements and functional requirements. </a:t>
            </a:r>
          </a:p>
          <a:p>
            <a:pPr marL="342900" indent="-342900">
              <a:buFont typeface="Arial" panose="020B0604020202020204" pitchFamily="34" charset="0"/>
              <a:buChar char="•"/>
            </a:pPr>
            <a:endParaRPr lang="en-IN" sz="2400" b="1" dirty="0">
              <a:solidFill>
                <a:srgbClr val="00B050"/>
              </a:solidFill>
            </a:endParaRPr>
          </a:p>
          <a:p>
            <a:pPr marL="342900" indent="-342900">
              <a:buFont typeface="Arial" panose="020B0604020202020204" pitchFamily="34" charset="0"/>
              <a:buChar char="•"/>
            </a:pPr>
            <a:r>
              <a:rPr lang="en-IN" sz="2400" b="1" dirty="0">
                <a:solidFill>
                  <a:srgbClr val="00B050"/>
                </a:solidFill>
              </a:rPr>
              <a:t>The data requirements are used as a source of database design. </a:t>
            </a:r>
          </a:p>
          <a:p>
            <a:pPr marL="342900" indent="-342900">
              <a:buFont typeface="Arial" panose="020B0604020202020204" pitchFamily="34" charset="0"/>
              <a:buChar char="•"/>
            </a:pPr>
            <a:endParaRPr lang="en-IN" sz="2400" b="1" dirty="0">
              <a:solidFill>
                <a:srgbClr val="00B050"/>
              </a:solidFill>
            </a:endParaRPr>
          </a:p>
          <a:p>
            <a:pPr marL="342900" indent="-342900">
              <a:buFont typeface="Arial" panose="020B0604020202020204" pitchFamily="34" charset="0"/>
              <a:buChar char="•"/>
            </a:pPr>
            <a:r>
              <a:rPr lang="en-IN" sz="2400" b="1" dirty="0">
                <a:solidFill>
                  <a:srgbClr val="00B050"/>
                </a:solidFill>
              </a:rPr>
              <a:t>The data requirements should be specified in as detailed and complete form as possible.</a:t>
            </a:r>
            <a:br>
              <a:rPr lang="en-IN" sz="2400" b="1" dirty="0">
                <a:solidFill>
                  <a:srgbClr val="00B050"/>
                </a:solidFill>
              </a:rPr>
            </a:br>
            <a:endParaRPr lang="en-IN" sz="2400" b="1" dirty="0">
              <a:solidFill>
                <a:srgbClr val="00B050"/>
              </a:solidFill>
            </a:endParaRPr>
          </a:p>
        </p:txBody>
      </p:sp>
    </p:spTree>
    <p:extLst>
      <p:ext uri="{BB962C8B-B14F-4D97-AF65-F5344CB8AC3E}">
        <p14:creationId xmlns:p14="http://schemas.microsoft.com/office/powerpoint/2010/main" val="31278879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38FD51-C5BA-4BB8-B8EA-630A342595DD}"/>
              </a:ext>
            </a:extLst>
          </p:cNvPr>
          <p:cNvSpPr>
            <a:spLocks noGrp="1"/>
          </p:cNvSpPr>
          <p:nvPr>
            <p:ph idx="1"/>
          </p:nvPr>
        </p:nvSpPr>
        <p:spPr>
          <a:xfrm>
            <a:off x="406400" y="1493838"/>
            <a:ext cx="6480783" cy="4525963"/>
          </a:xfrm>
        </p:spPr>
        <p:txBody>
          <a:bodyPr>
            <a:normAutofit lnSpcReduction="10000"/>
          </a:bodyPr>
          <a:lstStyle/>
          <a:p>
            <a:r>
              <a:rPr lang="en-IN" dirty="0">
                <a:solidFill>
                  <a:srgbClr val="FF0000"/>
                </a:solidFill>
              </a:rPr>
              <a:t>Step 4 </a:t>
            </a:r>
            <a:r>
              <a:rPr lang="en-IN" dirty="0"/>
              <a:t>:</a:t>
            </a:r>
          </a:p>
          <a:p>
            <a:r>
              <a:rPr lang="en-IN" dirty="0"/>
              <a:t>2.Consider the “ Customers of the company are uniquely identified by a customer number. In addition, their first and last names and a zip code where they are located are recorded.”</a:t>
            </a:r>
          </a:p>
          <a:p>
            <a:endParaRPr lang="en" dirty="0"/>
          </a:p>
          <a:p>
            <a:r>
              <a:rPr lang="en-IN" dirty="0">
                <a:solidFill>
                  <a:srgbClr val="FF0000"/>
                </a:solidFill>
              </a:rPr>
              <a:t>Step 5 </a:t>
            </a:r>
            <a:r>
              <a:rPr lang="en-IN" dirty="0"/>
              <a:t>:</a:t>
            </a:r>
          </a:p>
          <a:p>
            <a:r>
              <a:rPr lang="en-IN" dirty="0"/>
              <a:t>3.Consider the “The parts being sold by the company are identified by a unique part number. In addition, a part name, their price, and quantity in stock are recorded.”</a:t>
            </a:r>
          </a:p>
          <a:p>
            <a:endParaRPr lang="en" dirty="0"/>
          </a:p>
          <a:p>
            <a:endParaRPr lang="en" dirty="0"/>
          </a:p>
          <a:p>
            <a:endParaRPr lang="en-IN" dirty="0"/>
          </a:p>
        </p:txBody>
      </p:sp>
      <p:sp>
        <p:nvSpPr>
          <p:cNvPr id="3" name="Content Placeholder 2">
            <a:extLst>
              <a:ext uri="{FF2B5EF4-FFF2-40B4-BE49-F238E27FC236}">
                <a16:creationId xmlns:a16="http://schemas.microsoft.com/office/drawing/2014/main" id="{AF8A3C86-0384-4DBA-9523-F3644B96ED34}"/>
              </a:ext>
            </a:extLst>
          </p:cNvPr>
          <p:cNvSpPr>
            <a:spLocks noGrp="1"/>
          </p:cNvSpPr>
          <p:nvPr>
            <p:ph sz="quarter" idx="10"/>
          </p:nvPr>
        </p:nvSpPr>
        <p:spPr>
          <a:xfrm>
            <a:off x="406400" y="495299"/>
            <a:ext cx="4496340" cy="685799"/>
          </a:xfrm>
        </p:spPr>
        <p:txBody>
          <a:bodyPr/>
          <a:lstStyle/>
          <a:p>
            <a:r>
              <a:rPr lang="en-IN" dirty="0">
                <a:solidFill>
                  <a:srgbClr val="7030A0"/>
                </a:solidFill>
              </a:rPr>
              <a:t>Solution</a:t>
            </a:r>
          </a:p>
          <a:p>
            <a:endParaRPr lang="en-IN" dirty="0"/>
          </a:p>
        </p:txBody>
      </p:sp>
      <p:pic>
        <p:nvPicPr>
          <p:cNvPr id="4" name="Picture 3">
            <a:extLst>
              <a:ext uri="{FF2B5EF4-FFF2-40B4-BE49-F238E27FC236}">
                <a16:creationId xmlns:a16="http://schemas.microsoft.com/office/drawing/2014/main" id="{49A069A8-8C3D-4A9B-8E77-85A4288CF8D6}"/>
              </a:ext>
            </a:extLst>
          </p:cNvPr>
          <p:cNvPicPr>
            <a:picLocks noChangeAspect="1"/>
          </p:cNvPicPr>
          <p:nvPr/>
        </p:nvPicPr>
        <p:blipFill>
          <a:blip r:embed="rId2"/>
          <a:stretch>
            <a:fillRect/>
          </a:stretch>
        </p:blipFill>
        <p:spPr>
          <a:xfrm>
            <a:off x="8009756" y="1358058"/>
            <a:ext cx="3360532" cy="2548533"/>
          </a:xfrm>
          <a:prstGeom prst="rect">
            <a:avLst/>
          </a:prstGeom>
        </p:spPr>
      </p:pic>
      <p:pic>
        <p:nvPicPr>
          <p:cNvPr id="6" name="Picture 5">
            <a:extLst>
              <a:ext uri="{FF2B5EF4-FFF2-40B4-BE49-F238E27FC236}">
                <a16:creationId xmlns:a16="http://schemas.microsoft.com/office/drawing/2014/main" id="{607CE7FF-2758-49BB-8AC7-4280241E1F9A}"/>
              </a:ext>
            </a:extLst>
          </p:cNvPr>
          <p:cNvPicPr>
            <a:picLocks noChangeAspect="1"/>
          </p:cNvPicPr>
          <p:nvPr/>
        </p:nvPicPr>
        <p:blipFill>
          <a:blip r:embed="rId3"/>
          <a:stretch>
            <a:fillRect/>
          </a:stretch>
        </p:blipFill>
        <p:spPr>
          <a:xfrm>
            <a:off x="8230959" y="3906591"/>
            <a:ext cx="3392248" cy="2548533"/>
          </a:xfrm>
          <a:prstGeom prst="rect">
            <a:avLst/>
          </a:prstGeom>
        </p:spPr>
      </p:pic>
    </p:spTree>
    <p:extLst>
      <p:ext uri="{BB962C8B-B14F-4D97-AF65-F5344CB8AC3E}">
        <p14:creationId xmlns:p14="http://schemas.microsoft.com/office/powerpoint/2010/main" val="40260198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60032-2F18-464E-BF1A-894F3BB29A4D}"/>
              </a:ext>
            </a:extLst>
          </p:cNvPr>
          <p:cNvSpPr>
            <a:spLocks noGrp="1"/>
          </p:cNvSpPr>
          <p:nvPr>
            <p:ph idx="1"/>
          </p:nvPr>
        </p:nvSpPr>
        <p:spPr>
          <a:xfrm>
            <a:off x="149462" y="1882302"/>
            <a:ext cx="4963268" cy="3093396"/>
          </a:xfrm>
        </p:spPr>
        <p:txBody>
          <a:bodyPr>
            <a:normAutofit fontScale="92500" lnSpcReduction="10000"/>
          </a:bodyPr>
          <a:lstStyle/>
          <a:p>
            <a:endParaRPr lang="en-IN" dirty="0"/>
          </a:p>
          <a:p>
            <a:r>
              <a:rPr lang="en-IN" dirty="0">
                <a:solidFill>
                  <a:srgbClr val="FF0000"/>
                </a:solidFill>
              </a:rPr>
              <a:t>Step 6 </a:t>
            </a:r>
            <a:r>
              <a:rPr lang="en-IN" dirty="0"/>
              <a:t>:</a:t>
            </a:r>
          </a:p>
          <a:p>
            <a:r>
              <a:rPr lang="en-IN" dirty="0"/>
              <a:t>4. consider the “Orders placed by customers are taken by employees and are given a unique order number. Each order may contain certain quantities of one or more parts and their received date as well as a shipped date is recorded.” </a:t>
            </a:r>
          </a:p>
        </p:txBody>
      </p:sp>
      <p:sp>
        <p:nvSpPr>
          <p:cNvPr id="3" name="Content Placeholder 2">
            <a:extLst>
              <a:ext uri="{FF2B5EF4-FFF2-40B4-BE49-F238E27FC236}">
                <a16:creationId xmlns:a16="http://schemas.microsoft.com/office/drawing/2014/main" id="{0960B475-7278-4CFB-B351-077B5AD0B215}"/>
              </a:ext>
            </a:extLst>
          </p:cNvPr>
          <p:cNvSpPr>
            <a:spLocks noGrp="1"/>
          </p:cNvSpPr>
          <p:nvPr>
            <p:ph sz="quarter" idx="10"/>
          </p:nvPr>
        </p:nvSpPr>
        <p:spPr/>
        <p:txBody>
          <a:bodyPr/>
          <a:lstStyle/>
          <a:p>
            <a:r>
              <a:rPr lang="en-IN" dirty="0">
                <a:solidFill>
                  <a:srgbClr val="7030A0"/>
                </a:solidFill>
              </a:rPr>
              <a:t>Solution</a:t>
            </a:r>
          </a:p>
        </p:txBody>
      </p:sp>
      <p:pic>
        <p:nvPicPr>
          <p:cNvPr id="5" name="Picture 4">
            <a:extLst>
              <a:ext uri="{FF2B5EF4-FFF2-40B4-BE49-F238E27FC236}">
                <a16:creationId xmlns:a16="http://schemas.microsoft.com/office/drawing/2014/main" id="{E8728F70-BFFB-4C60-B9FE-0ABEE6F2E4F1}"/>
              </a:ext>
            </a:extLst>
          </p:cNvPr>
          <p:cNvPicPr>
            <a:picLocks noChangeAspect="1"/>
          </p:cNvPicPr>
          <p:nvPr/>
        </p:nvPicPr>
        <p:blipFill>
          <a:blip r:embed="rId2"/>
          <a:stretch>
            <a:fillRect/>
          </a:stretch>
        </p:blipFill>
        <p:spPr>
          <a:xfrm>
            <a:off x="4844374" y="1411964"/>
            <a:ext cx="7198164" cy="4862712"/>
          </a:xfrm>
          <a:prstGeom prst="rect">
            <a:avLst/>
          </a:prstGeom>
        </p:spPr>
      </p:pic>
    </p:spTree>
    <p:extLst>
      <p:ext uri="{BB962C8B-B14F-4D97-AF65-F5344CB8AC3E}">
        <p14:creationId xmlns:p14="http://schemas.microsoft.com/office/powerpoint/2010/main" val="17355399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2 design ER Model</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32" y="1426029"/>
            <a:ext cx="7821386" cy="4844142"/>
          </a:xfrm>
          <a:prstGeom prst="rect">
            <a:avLst/>
          </a:prstGeom>
        </p:spPr>
      </p:pic>
    </p:spTree>
    <p:extLst>
      <p:ext uri="{BB962C8B-B14F-4D97-AF65-F5344CB8AC3E}">
        <p14:creationId xmlns:p14="http://schemas.microsoft.com/office/powerpoint/2010/main" val="21859655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of CONSTRUCTION ER Model</a:t>
            </a:r>
          </a:p>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47" y="1436914"/>
            <a:ext cx="5806099" cy="48892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6946" y="1436914"/>
            <a:ext cx="6244545" cy="4889241"/>
          </a:xfrm>
          <a:prstGeom prst="rect">
            <a:avLst/>
          </a:prstGeom>
        </p:spPr>
      </p:pic>
    </p:spTree>
    <p:extLst>
      <p:ext uri="{BB962C8B-B14F-4D97-AF65-F5344CB8AC3E}">
        <p14:creationId xmlns:p14="http://schemas.microsoft.com/office/powerpoint/2010/main" val="2860589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of CONSTRUCTION ER Model</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5575"/>
            <a:ext cx="5598367" cy="48892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3093" y="1436914"/>
            <a:ext cx="6593633" cy="47339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07975"/>
            <a:ext cx="5598367" cy="4889241"/>
          </a:xfrm>
          <a:prstGeom prst="rect">
            <a:avLst/>
          </a:prstGeom>
        </p:spPr>
      </p:pic>
    </p:spTree>
    <p:extLst>
      <p:ext uri="{BB962C8B-B14F-4D97-AF65-F5344CB8AC3E}">
        <p14:creationId xmlns:p14="http://schemas.microsoft.com/office/powerpoint/2010/main" val="10217221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endParaRPr lang="en-IN" dirty="0">
              <a:solidFill>
                <a:srgbClr val="7030A0"/>
              </a:solidFill>
            </a:endParaRPr>
          </a:p>
          <a:p>
            <a:r>
              <a:rPr lang="en-IN" dirty="0">
                <a:solidFill>
                  <a:srgbClr val="7030A0"/>
                </a:solidFill>
              </a:rPr>
              <a:t>Example of CONSTRUCTION ER Model</a:t>
            </a:r>
          </a:p>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4905"/>
            <a:ext cx="6409353" cy="4807015"/>
          </a:xfrm>
          <a:prstGeom prst="rect">
            <a:avLst/>
          </a:prstGeom>
        </p:spPr>
      </p:pic>
    </p:spTree>
    <p:extLst>
      <p:ext uri="{BB962C8B-B14F-4D97-AF65-F5344CB8AC3E}">
        <p14:creationId xmlns:p14="http://schemas.microsoft.com/office/powerpoint/2010/main" val="12993463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 </a:t>
            </a:r>
            <a:r>
              <a:rPr lang="en-IN" dirty="0">
                <a:solidFill>
                  <a:srgbClr val="7030A0"/>
                </a:solidFill>
              </a:rPr>
              <a:t>Enhanced ER or EER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3526"/>
            <a:ext cx="6148096" cy="47339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7870" y="1623527"/>
            <a:ext cx="6311900" cy="4733925"/>
          </a:xfrm>
          <a:prstGeom prst="rect">
            <a:avLst/>
          </a:prstGeom>
        </p:spPr>
      </p:pic>
    </p:spTree>
    <p:extLst>
      <p:ext uri="{BB962C8B-B14F-4D97-AF65-F5344CB8AC3E}">
        <p14:creationId xmlns:p14="http://schemas.microsoft.com/office/powerpoint/2010/main" val="40910366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4216"/>
            <a:ext cx="6204080" cy="48939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772" y="1481896"/>
            <a:ext cx="5907444" cy="4806938"/>
          </a:xfrm>
          <a:prstGeom prst="rect">
            <a:avLst/>
          </a:prstGeom>
        </p:spPr>
      </p:pic>
    </p:spTree>
    <p:extLst>
      <p:ext uri="{BB962C8B-B14F-4D97-AF65-F5344CB8AC3E}">
        <p14:creationId xmlns:p14="http://schemas.microsoft.com/office/powerpoint/2010/main" val="30362829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Other Notations of ER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9550"/>
            <a:ext cx="6185418" cy="48832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574" y="1539551"/>
            <a:ext cx="5886839" cy="4883214"/>
          </a:xfrm>
          <a:prstGeom prst="rect">
            <a:avLst/>
          </a:prstGeom>
        </p:spPr>
      </p:pic>
    </p:spTree>
    <p:extLst>
      <p:ext uri="{BB962C8B-B14F-4D97-AF65-F5344CB8AC3E}">
        <p14:creationId xmlns:p14="http://schemas.microsoft.com/office/powerpoint/2010/main" val="1414881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6278724" cy="48565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100" y="1428750"/>
            <a:ext cx="6311900" cy="5028034"/>
          </a:xfrm>
          <a:prstGeom prst="rect">
            <a:avLst/>
          </a:prstGeom>
        </p:spPr>
      </p:pic>
    </p:spTree>
    <p:extLst>
      <p:ext uri="{BB962C8B-B14F-4D97-AF65-F5344CB8AC3E}">
        <p14:creationId xmlns:p14="http://schemas.microsoft.com/office/powerpoint/2010/main" val="2755510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399" y="1550110"/>
            <a:ext cx="11241649" cy="4935477"/>
          </a:xfrm>
        </p:spPr>
        <p:txBody>
          <a:bodyPr>
            <a:normAutofit/>
          </a:bodyPr>
          <a:lstStyle/>
          <a:p>
            <a:pPr marL="457200" lvl="1" indent="0">
              <a:buNone/>
            </a:pPr>
            <a:r>
              <a:rPr lang="en-US" altLang="en-US" sz="2400" b="1" dirty="0">
                <a:solidFill>
                  <a:srgbClr val="FF0000"/>
                </a:solidFill>
              </a:rPr>
              <a:t>2. Conceptual design</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
        <p:nvSpPr>
          <p:cNvPr id="4" name="Rectangle 3"/>
          <p:cNvSpPr/>
          <p:nvPr/>
        </p:nvSpPr>
        <p:spPr>
          <a:xfrm>
            <a:off x="1130300" y="1905000"/>
            <a:ext cx="10071100" cy="4524315"/>
          </a:xfrm>
          <a:prstGeom prst="rect">
            <a:avLst/>
          </a:prstGeom>
        </p:spPr>
        <p:txBody>
          <a:bodyPr wrap="square">
            <a:spAutoFit/>
          </a:bodyPr>
          <a:lstStyle/>
          <a:p>
            <a:endParaRPr lang="en-IN" sz="2400" dirty="0"/>
          </a:p>
          <a:p>
            <a:pPr marL="342900" indent="-342900">
              <a:buFont typeface="Arial" panose="020B0604020202020204" pitchFamily="34" charset="0"/>
              <a:buChar char="•"/>
            </a:pPr>
            <a:r>
              <a:rPr lang="en-IN" sz="2400" dirty="0">
                <a:solidFill>
                  <a:srgbClr val="7030A0"/>
                </a:solidFill>
              </a:rPr>
              <a:t>The result of this phase is an </a:t>
            </a:r>
            <a:r>
              <a:rPr lang="en-IN" sz="2400" dirty="0">
                <a:solidFill>
                  <a:srgbClr val="FF0000"/>
                </a:solidFill>
              </a:rPr>
              <a:t>Entity-Relationship (ER) diagram or UML class diagram. It is a high-level data model </a:t>
            </a:r>
            <a:r>
              <a:rPr lang="en-IN" sz="2400" dirty="0">
                <a:solidFill>
                  <a:srgbClr val="7030A0"/>
                </a:solidFill>
              </a:rPr>
              <a:t>of the specific application area. </a:t>
            </a:r>
          </a:p>
          <a:p>
            <a:endParaRPr lang="en-IN" sz="2400" dirty="0">
              <a:solidFill>
                <a:srgbClr val="7030A0"/>
              </a:solidFill>
            </a:endParaRPr>
          </a:p>
          <a:p>
            <a:pPr marL="342900" indent="-342900">
              <a:buFont typeface="Arial" panose="020B0604020202020204" pitchFamily="34" charset="0"/>
              <a:buChar char="•"/>
            </a:pPr>
            <a:r>
              <a:rPr lang="en-IN" sz="2400" dirty="0">
                <a:solidFill>
                  <a:srgbClr val="7030A0"/>
                </a:solidFill>
              </a:rPr>
              <a:t>It describes how different entities (objects, items) are related to each other. It also describes what attributes (features) each entity has. It includes the definitions of all the concepts (entities, attributes) of the application area.</a:t>
            </a:r>
          </a:p>
          <a:p>
            <a:endParaRPr lang="en-IN" sz="2400" dirty="0">
              <a:solidFill>
                <a:srgbClr val="7030A0"/>
              </a:solidFill>
            </a:endParaRPr>
          </a:p>
          <a:p>
            <a:pPr marL="342900" indent="-342900">
              <a:buFont typeface="Arial" panose="020B0604020202020204" pitchFamily="34" charset="0"/>
              <a:buChar char="•"/>
            </a:pPr>
            <a:r>
              <a:rPr lang="en-IN" sz="2400" dirty="0">
                <a:solidFill>
                  <a:srgbClr val="7030A0"/>
                </a:solidFill>
              </a:rPr>
              <a:t>During or after the conceptual schema design, the basic data model operations can be used to specify the high-level user operations identified during the functional analysis. This also serves to confirm that the conceptual schema meets all the identified functional requirements.</a:t>
            </a:r>
            <a:endParaRPr lang="en-IN" sz="2400" b="1" dirty="0">
              <a:solidFill>
                <a:srgbClr val="7030A0"/>
              </a:solidFill>
            </a:endParaRPr>
          </a:p>
        </p:txBody>
      </p:sp>
    </p:spTree>
    <p:extLst>
      <p:ext uri="{BB962C8B-B14F-4D97-AF65-F5344CB8AC3E}">
        <p14:creationId xmlns:p14="http://schemas.microsoft.com/office/powerpoint/2010/main" val="328072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12" y="1492898"/>
            <a:ext cx="5875954" cy="48566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565" y="1704293"/>
            <a:ext cx="6129435" cy="4597076"/>
          </a:xfrm>
          <a:prstGeom prst="rect">
            <a:avLst/>
          </a:prstGeom>
        </p:spPr>
      </p:pic>
    </p:spTree>
    <p:extLst>
      <p:ext uri="{BB962C8B-B14F-4D97-AF65-F5344CB8AC3E}">
        <p14:creationId xmlns:p14="http://schemas.microsoft.com/office/powerpoint/2010/main" val="12828871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9184"/>
            <a:ext cx="6204080" cy="47038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898" y="1649186"/>
            <a:ext cx="6127102" cy="4703892"/>
          </a:xfrm>
          <a:prstGeom prst="rect">
            <a:avLst/>
          </a:prstGeom>
        </p:spPr>
      </p:pic>
    </p:spTree>
    <p:extLst>
      <p:ext uri="{BB962C8B-B14F-4D97-AF65-F5344CB8AC3E}">
        <p14:creationId xmlns:p14="http://schemas.microsoft.com/office/powerpoint/2010/main" val="38717438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3545"/>
            <a:ext cx="6148093" cy="47930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657" y="1553545"/>
            <a:ext cx="6212244" cy="4793019"/>
          </a:xfrm>
          <a:prstGeom prst="rect">
            <a:avLst/>
          </a:prstGeom>
        </p:spPr>
      </p:pic>
    </p:spTree>
    <p:extLst>
      <p:ext uri="{BB962C8B-B14F-4D97-AF65-F5344CB8AC3E}">
        <p14:creationId xmlns:p14="http://schemas.microsoft.com/office/powerpoint/2010/main" val="7505321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61" y="1530220"/>
            <a:ext cx="6297386" cy="4723040"/>
          </a:xfrm>
          <a:prstGeom prst="rect">
            <a:avLst/>
          </a:prstGeom>
        </p:spPr>
      </p:pic>
    </p:spTree>
    <p:extLst>
      <p:ext uri="{BB962C8B-B14F-4D97-AF65-F5344CB8AC3E}">
        <p14:creationId xmlns:p14="http://schemas.microsoft.com/office/powerpoint/2010/main" val="2859777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99" y="1463157"/>
            <a:ext cx="8134739" cy="5030949"/>
          </a:xfrm>
          <a:prstGeom prst="rect">
            <a:avLst/>
          </a:prstGeom>
        </p:spPr>
      </p:pic>
    </p:spTree>
    <p:extLst>
      <p:ext uri="{BB962C8B-B14F-4D97-AF65-F5344CB8AC3E}">
        <p14:creationId xmlns:p14="http://schemas.microsoft.com/office/powerpoint/2010/main" val="2176459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5" y="1474237"/>
            <a:ext cx="6774024" cy="5094514"/>
          </a:xfrm>
          <a:prstGeom prst="rect">
            <a:avLst/>
          </a:prstGeom>
        </p:spPr>
      </p:pic>
    </p:spTree>
    <p:extLst>
      <p:ext uri="{BB962C8B-B14F-4D97-AF65-F5344CB8AC3E}">
        <p14:creationId xmlns:p14="http://schemas.microsoft.com/office/powerpoint/2010/main" val="125007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621" y="1511560"/>
            <a:ext cx="7273730" cy="4870579"/>
          </a:xfrm>
          <a:prstGeom prst="rect">
            <a:avLst/>
          </a:prstGeom>
        </p:spPr>
      </p:pic>
    </p:spTree>
    <p:extLst>
      <p:ext uri="{BB962C8B-B14F-4D97-AF65-F5344CB8AC3E}">
        <p14:creationId xmlns:p14="http://schemas.microsoft.com/office/powerpoint/2010/main" val="13439732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endParaRPr lang="en-IN" dirty="0"/>
          </a:p>
          <a:p>
            <a:pPr>
              <a:buFont typeface="Wingdings" panose="05000000000000000000" pitchFamily="2" charset="2"/>
              <a:buChar char="ü"/>
            </a:pPr>
            <a:r>
              <a:rPr lang="en-IN" dirty="0">
                <a:solidFill>
                  <a:srgbClr val="C00000"/>
                </a:solidFill>
              </a:rPr>
              <a:t>In specialisation and generalisation the deletion of an entity from a super class implies automatic deletion from subclasses belonging to the same;</a:t>
            </a:r>
          </a:p>
          <a:p>
            <a:pPr marL="0" indent="0"/>
            <a:r>
              <a:rPr lang="en-IN" dirty="0">
                <a:solidFill>
                  <a:srgbClr val="C00000"/>
                </a:solidFill>
              </a:rPr>
              <a:t>    similarly insertion of an entity in a super class implies that the entity is</a:t>
            </a:r>
          </a:p>
          <a:p>
            <a:pPr marL="0" indent="0"/>
            <a:r>
              <a:rPr lang="en-IN" dirty="0">
                <a:solidFill>
                  <a:srgbClr val="C00000"/>
                </a:solidFill>
              </a:rPr>
              <a:t>    mandatorily inserted in all attribute defined subclass for which the entity</a:t>
            </a:r>
          </a:p>
          <a:p>
            <a:pPr marL="0" indent="0"/>
            <a:r>
              <a:rPr lang="en-IN" dirty="0">
                <a:solidFill>
                  <a:srgbClr val="C00000"/>
                </a:solidFill>
              </a:rPr>
              <a:t>    satisfies the defining predicate. </a:t>
            </a:r>
          </a:p>
          <a:p>
            <a:pPr>
              <a:buFont typeface="Wingdings" panose="05000000000000000000" pitchFamily="2" charset="2"/>
              <a:buChar char="ü"/>
            </a:pPr>
            <a:endParaRPr lang="en-IN" dirty="0">
              <a:solidFill>
                <a:srgbClr val="C00000"/>
              </a:solidFill>
            </a:endParaRPr>
          </a:p>
          <a:p>
            <a:pPr>
              <a:buFont typeface="Wingdings" panose="05000000000000000000" pitchFamily="2" charset="2"/>
              <a:buChar char="ü"/>
            </a:pPr>
            <a:r>
              <a:rPr lang="en-IN" dirty="0">
                <a:solidFill>
                  <a:srgbClr val="C00000"/>
                </a:solidFill>
              </a:rPr>
              <a:t>But in case of total specialisation, insertion of an entity in a super class implies compulsory insertion in at least one of the subclasses of the specialisation</a:t>
            </a:r>
            <a:r>
              <a:rPr lang="en-IN" dirty="0"/>
              <a:t>. </a:t>
            </a:r>
          </a:p>
          <a:p>
            <a:r>
              <a:rPr lang="en-IN" dirty="0"/>
              <a:t> </a:t>
            </a:r>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UNION of CATOGORIES:</a:t>
            </a:r>
          </a:p>
          <a:p>
            <a:endParaRPr lang="en-IN" dirty="0"/>
          </a:p>
        </p:txBody>
      </p:sp>
    </p:spTree>
    <p:extLst>
      <p:ext uri="{BB962C8B-B14F-4D97-AF65-F5344CB8AC3E}">
        <p14:creationId xmlns:p14="http://schemas.microsoft.com/office/powerpoint/2010/main" val="9406830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endParaRPr lang="en-IN" dirty="0"/>
          </a:p>
          <a:p>
            <a:r>
              <a:rPr lang="en-IN" dirty="0"/>
              <a:t>    </a:t>
            </a:r>
            <a:r>
              <a:rPr lang="en-IN" dirty="0">
                <a:solidFill>
                  <a:srgbClr val="C00000"/>
                </a:solidFill>
              </a:rPr>
              <a:t>In some cases, a single class has a similar relationship with more than one class. </a:t>
            </a:r>
          </a:p>
          <a:p>
            <a:r>
              <a:rPr lang="en-IN" dirty="0">
                <a:solidFill>
                  <a:srgbClr val="C00000"/>
                </a:solidFill>
              </a:rPr>
              <a:t>    For example, the sub class ‘car’ may be owned by two different types of owners:</a:t>
            </a:r>
          </a:p>
          <a:p>
            <a:r>
              <a:rPr lang="en-IN" dirty="0">
                <a:solidFill>
                  <a:srgbClr val="C00000"/>
                </a:solidFill>
              </a:rPr>
              <a:t>    INDIVIDUAL or ORGANISATION. Both these types of owners are different classes thus such a situation can be modelled with the help of a Union.</a:t>
            </a:r>
          </a:p>
          <a:p>
            <a:r>
              <a:rPr lang="en-IN" dirty="0">
                <a:solidFill>
                  <a:srgbClr val="C00000"/>
                </a:solidFill>
              </a:rPr>
              <a:t>    </a:t>
            </a:r>
          </a:p>
          <a:p>
            <a:r>
              <a:rPr lang="en-IN" dirty="0">
                <a:solidFill>
                  <a:srgbClr val="C00000"/>
                </a:solidFill>
              </a:rPr>
              <a:t>    UNION comes into play when you want to represent two or more superclass for a subclass.</a:t>
            </a:r>
          </a:p>
          <a:p>
            <a:r>
              <a:rPr lang="en-IN" dirty="0">
                <a:solidFill>
                  <a:srgbClr val="C00000"/>
                </a:solidFill>
              </a:rPr>
              <a:t> </a:t>
            </a:r>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UNION of CATOGORIES:</a:t>
            </a:r>
          </a:p>
          <a:p>
            <a:endParaRPr lang="en-IN" dirty="0"/>
          </a:p>
        </p:txBody>
      </p:sp>
    </p:spTree>
    <p:extLst>
      <p:ext uri="{BB962C8B-B14F-4D97-AF65-F5344CB8AC3E}">
        <p14:creationId xmlns:p14="http://schemas.microsoft.com/office/powerpoint/2010/main" val="10855071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UNION of CATOGORIES:</a:t>
            </a:r>
          </a:p>
          <a:p>
            <a:endParaRPr lang="en-IN"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5740" y="1590260"/>
            <a:ext cx="5287617" cy="3876261"/>
          </a:xfrm>
          <a:prstGeom prst="rect">
            <a:avLst/>
          </a:prstGeom>
          <a:noFill/>
          <a:ln>
            <a:noFill/>
          </a:ln>
        </p:spPr>
      </p:pic>
    </p:spTree>
    <p:extLst>
      <p:ext uri="{BB962C8B-B14F-4D97-AF65-F5344CB8AC3E}">
        <p14:creationId xmlns:p14="http://schemas.microsoft.com/office/powerpoint/2010/main" val="3142837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TotalTime>
  <Words>3261</Words>
  <Application>Microsoft Office PowerPoint</Application>
  <PresentationFormat>Widescreen</PresentationFormat>
  <Paragraphs>380</Paragraphs>
  <Slides>110</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110</vt:i4>
      </vt:variant>
    </vt:vector>
  </HeadingPairs>
  <TitlesOfParts>
    <vt:vector size="118" baseType="lpstr">
      <vt:lpstr>Arial</vt:lpstr>
      <vt:lpstr>Arial Rounded MT Bold</vt:lpstr>
      <vt:lpstr>Calibri</vt:lpstr>
      <vt:lpstr>Calibri Light</vt:lpstr>
      <vt:lpstr>Helvetica Neue</vt:lpstr>
      <vt:lpstr>Times New Roman</vt:lpstr>
      <vt:lpstr>Wingdings</vt:lpstr>
      <vt:lpstr>Office Theme</vt:lpstr>
      <vt:lpstr>     Database design  and Applications  CSIZG518/SEZG518/SSZG518)(S1-21)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SSZG518:     Database design  and                           Applications                        Session 2</dc:title>
  <dc:creator>Uma Ganesan</dc:creator>
  <cp:lastModifiedBy>Uma Ganesan</cp:lastModifiedBy>
  <cp:revision>69</cp:revision>
  <dcterms:created xsi:type="dcterms:W3CDTF">2016-02-15T01:22:59Z</dcterms:created>
  <dcterms:modified xsi:type="dcterms:W3CDTF">2021-07-25T09:53:04Z</dcterms:modified>
</cp:coreProperties>
</file>